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charts/chart30.xml" ContentType="application/vnd.openxmlformats-officedocument.drawingml.chart+xml"/>
  <Override PartName="/ppt/charts/colors30.xml" ContentType="application/vnd.ms-office.chartcolorstyle+xml"/>
  <Override PartName="/ppt/theme/themeOverride30.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2.xml" ContentType="application/vnd.openxmlformats-officedocument.themeOverride+xml"/>
  <Override PartName="/ppt/notesMasters/notesMaster1.xml" ContentType="application/vnd.openxmlformats-officedocument.presentationml.notesMaster+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3.xml" ContentType="application/vnd.openxmlformats-officedocument.themeOverride+xml"/>
  <Override PartName="/ppt/handoutMasters/handoutMaster1.xml" ContentType="application/vnd.openxmlformats-officedocument.presentationml.handoutMaster+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4.xml" ContentType="application/vnd.openxmlformats-officedocument.themeOverride+xml"/>
  <Override PartName="/ppt/theme/theme1.xml" ContentType="application/vnd.openxmlformats-officedocument.them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5.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6.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7.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8.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9.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0.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1.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2.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3.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4.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style30.xml" ContentType="application/vnd.ms-office.chart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8" r:id="rId2"/>
    <p:sldId id="260" r:id="rId3"/>
    <p:sldId id="307" r:id="rId4"/>
    <p:sldId id="308" r:id="rId5"/>
    <p:sldId id="264" r:id="rId6"/>
    <p:sldId id="261" r:id="rId7"/>
    <p:sldId id="295" r:id="rId8"/>
    <p:sldId id="268" r:id="rId9"/>
    <p:sldId id="322" r:id="rId10"/>
    <p:sldId id="310" r:id="rId11"/>
    <p:sldId id="297" r:id="rId12"/>
    <p:sldId id="309" r:id="rId13"/>
    <p:sldId id="320" r:id="rId14"/>
    <p:sldId id="270" r:id="rId15"/>
    <p:sldId id="299" r:id="rId16"/>
    <p:sldId id="271" r:id="rId17"/>
    <p:sldId id="301" r:id="rId18"/>
    <p:sldId id="302" r:id="rId19"/>
    <p:sldId id="296" r:id="rId20"/>
    <p:sldId id="277" r:id="rId21"/>
    <p:sldId id="311" r:id="rId22"/>
    <p:sldId id="312" r:id="rId23"/>
    <p:sldId id="324" r:id="rId24"/>
    <p:sldId id="304" r:id="rId25"/>
    <p:sldId id="289" r:id="rId26"/>
    <p:sldId id="306" r:id="rId27"/>
    <p:sldId id="321" r:id="rId28"/>
    <p:sldId id="313" r:id="rId29"/>
    <p:sldId id="325" r:id="rId30"/>
    <p:sldId id="326" r:id="rId31"/>
    <p:sldId id="275" r:id="rId32"/>
    <p:sldId id="317" r:id="rId33"/>
    <p:sldId id="314" r:id="rId34"/>
    <p:sldId id="279" r:id="rId35"/>
    <p:sldId id="315" r:id="rId36"/>
    <p:sldId id="316" r:id="rId37"/>
    <p:sldId id="276" r:id="rId38"/>
    <p:sldId id="319" r:id="rId39"/>
  </p:sldIdLst>
  <p:sldSz cx="12192000" cy="6858000"/>
  <p:notesSz cx="9928225" cy="6797675"/>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27600"/>
    <a:srgbClr val="FF66CC"/>
    <a:srgbClr val="FF0066"/>
    <a:srgbClr val="FFCC00"/>
    <a:srgbClr val="FBF8E9"/>
    <a:srgbClr val="A48500"/>
    <a:srgbClr val="FF660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79" autoAdjust="0"/>
    <p:restoredTop sz="94660"/>
  </p:normalViewPr>
  <p:slideViewPr>
    <p:cSldViewPr snapToGrid="0">
      <p:cViewPr varScale="1">
        <p:scale>
          <a:sx n="99" d="100"/>
          <a:sy n="99" d="100"/>
        </p:scale>
        <p:origin x="92" y="45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06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nº DE FALLECIDOS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Pt>
            <c:idx val="0"/>
            <c:invertIfNegative val="0"/>
            <c:bubble3D val="0"/>
            <c:extLst>
              <c:ext xmlns:c16="http://schemas.microsoft.com/office/drawing/2014/chart" uri="{C3380CC4-5D6E-409C-BE32-E72D297353CC}">
                <c16:uniqueId val="{00000000-ACA3-408E-BAA2-E4886301D4DE}"/>
              </c:ext>
            </c:extLst>
          </c:dPt>
          <c:dPt>
            <c:idx val="1"/>
            <c:invertIfNegative val="0"/>
            <c:bubble3D val="0"/>
            <c:extLst>
              <c:ext xmlns:c16="http://schemas.microsoft.com/office/drawing/2014/chart" uri="{C3380CC4-5D6E-409C-BE32-E72D297353CC}">
                <c16:uniqueId val="{00000001-ACA3-408E-BAA2-E4886301D4DE}"/>
              </c:ext>
            </c:extLst>
          </c:dPt>
          <c:dPt>
            <c:idx val="2"/>
            <c:invertIfNegative val="0"/>
            <c:bubble3D val="0"/>
            <c:extLst>
              <c:ext xmlns:c16="http://schemas.microsoft.com/office/drawing/2014/chart" uri="{C3380CC4-5D6E-409C-BE32-E72D297353CC}">
                <c16:uniqueId val="{00000002-ACA3-408E-BAA2-E4886301D4DE}"/>
              </c:ext>
            </c:extLst>
          </c:dPt>
          <c:dPt>
            <c:idx val="3"/>
            <c:invertIfNegative val="0"/>
            <c:bubble3D val="0"/>
            <c:extLst>
              <c:ext xmlns:c16="http://schemas.microsoft.com/office/drawing/2014/chart" uri="{C3380CC4-5D6E-409C-BE32-E72D297353CC}">
                <c16:uniqueId val="{00000003-ACA3-408E-BAA2-E4886301D4DE}"/>
              </c:ext>
            </c:extLst>
          </c:dPt>
          <c:dLbls>
            <c:dLbl>
              <c:idx val="0"/>
              <c:layout>
                <c:manualLayout>
                  <c:x val="0"/>
                  <c:y val="-2.0157226365652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A3-408E-BAA2-E4886301D4DE}"/>
                </c:ext>
              </c:extLst>
            </c:dLbl>
            <c:dLbl>
              <c:idx val="1"/>
              <c:layout>
                <c:manualLayout>
                  <c:x val="-8.6232932961189039E-17"/>
                  <c:y val="-2.0157226365652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A3-408E-BAA2-E4886301D4DE}"/>
                </c:ext>
              </c:extLst>
            </c:dLbl>
            <c:dLbl>
              <c:idx val="2"/>
              <c:layout>
                <c:manualLayout>
                  <c:x val="-8.6232932961189039E-17"/>
                  <c:y val="-1.2094335819391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A3-408E-BAA2-E4886301D4DE}"/>
                </c:ext>
              </c:extLst>
            </c:dLbl>
            <c:dLbl>
              <c:idx val="3"/>
              <c:layout>
                <c:manualLayout>
                  <c:x val="2.3432923257176333E-3"/>
                  <c:y val="-1.2094335819391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A3-408E-BAA2-E4886301D4DE}"/>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2">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Hoja1!$A$2:$A$9</c:f>
              <c:strCache>
                <c:ptCount val="8"/>
                <c:pt idx="0">
                  <c:v>INTCF MADRID</c:v>
                </c:pt>
                <c:pt idx="1">
                  <c:v>INTCF SEVILLA</c:v>
                </c:pt>
                <c:pt idx="2">
                  <c:v>IML CATALUÑA</c:v>
                </c:pt>
                <c:pt idx="3">
                  <c:v>INTCF BARCELONA</c:v>
                </c:pt>
                <c:pt idx="4">
                  <c:v>IML PAÍS VASCO</c:v>
                </c:pt>
                <c:pt idx="5">
                  <c:v>IML MURCIA</c:v>
                </c:pt>
                <c:pt idx="6">
                  <c:v>IML ARAGÓN </c:v>
                </c:pt>
                <c:pt idx="7">
                  <c:v>INTCF LA LAGUNA</c:v>
                </c:pt>
              </c:strCache>
            </c:strRef>
          </c:cat>
          <c:val>
            <c:numRef>
              <c:f>Hoja1!$B$2:$B$9</c:f>
              <c:numCache>
                <c:formatCode>0</c:formatCode>
                <c:ptCount val="8"/>
                <c:pt idx="0">
                  <c:v>268</c:v>
                </c:pt>
                <c:pt idx="1">
                  <c:v>189</c:v>
                </c:pt>
                <c:pt idx="2">
                  <c:v>153</c:v>
                </c:pt>
                <c:pt idx="3">
                  <c:v>55</c:v>
                </c:pt>
                <c:pt idx="4">
                  <c:v>40</c:v>
                </c:pt>
                <c:pt idx="5">
                  <c:v>38</c:v>
                </c:pt>
                <c:pt idx="6">
                  <c:v>33</c:v>
                </c:pt>
                <c:pt idx="7">
                  <c:v>32</c:v>
                </c:pt>
              </c:numCache>
            </c:numRef>
          </c:val>
          <c:extLst>
            <c:ext xmlns:c16="http://schemas.microsoft.com/office/drawing/2014/chart" uri="{C3380CC4-5D6E-409C-BE32-E72D297353CC}">
              <c16:uniqueId val="{00000004-ACA3-408E-BAA2-E4886301D4DE}"/>
            </c:ext>
          </c:extLst>
        </c:ser>
        <c:dLbls>
          <c:showLegendKey val="0"/>
          <c:showVal val="0"/>
          <c:showCatName val="0"/>
          <c:showSerName val="0"/>
          <c:showPercent val="0"/>
          <c:showBubbleSize val="0"/>
        </c:dLbls>
        <c:gapWidth val="150"/>
        <c:shape val="box"/>
        <c:axId val="298620671"/>
        <c:axId val="356404559"/>
        <c:axId val="0"/>
      </c:bar3DChart>
      <c:catAx>
        <c:axId val="29862067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s-ES"/>
          </a:p>
        </c:txPr>
        <c:crossAx val="356404559"/>
        <c:crosses val="autoZero"/>
        <c:auto val="1"/>
        <c:lblAlgn val="ctr"/>
        <c:lblOffset val="100"/>
        <c:noMultiLvlLbl val="0"/>
      </c:catAx>
      <c:valAx>
        <c:axId val="356404559"/>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298620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205826460260458"/>
          <c:y val="8.903038434597858E-3"/>
          <c:w val="0.67645543642151118"/>
          <c:h val="0.96558774682915105"/>
        </c:manualLayout>
      </c:layout>
      <c:pie3DChart>
        <c:varyColors val="1"/>
        <c:ser>
          <c:idx val="0"/>
          <c:order val="0"/>
          <c:tx>
            <c:strRef>
              <c:f>Hoja1!$B$1</c:f>
              <c:strCache>
                <c:ptCount val="1"/>
                <c:pt idx="0">
                  <c:v>PORCENTAJE FALLECIDOS</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267C-4E7F-92FA-F99C686A11D4}"/>
              </c:ext>
            </c:extLst>
          </c:dPt>
          <c:dPt>
            <c:idx val="1"/>
            <c:bubble3D val="0"/>
            <c:spPr>
              <a:solidFill>
                <a:srgbClr val="FFC000">
                  <a:alpha val="90000"/>
                </a:srgb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267C-4E7F-92FA-F99C686A11D4}"/>
              </c:ext>
            </c:extLst>
          </c:dPt>
          <c:dLbls>
            <c:dLbl>
              <c:idx val="0"/>
              <c:layout>
                <c:manualLayout>
                  <c:x val="-0.20161577907313977"/>
                  <c:y val="-5.9170548663712741E-2"/>
                </c:manualLayout>
              </c:layout>
              <c:tx>
                <c:rich>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effectLst/>
                        <a:latin typeface="Corbel" panose="020B0503020204020204" pitchFamily="34" charset="0"/>
                        <a:ea typeface="+mn-ea"/>
                        <a:cs typeface="+mn-cs"/>
                      </a:defRPr>
                    </a:pPr>
                    <a:fld id="{87900E9B-6C8F-4A6F-9F74-261448F6959B}" type="CATEGORYNAME">
                      <a:rPr lang="en-US" sz="1200"/>
                      <a:pPr>
                        <a:defRPr sz="1200" b="1">
                          <a:solidFill>
                            <a:schemeClr val="tx1"/>
                          </a:solidFill>
                          <a:latin typeface="Corbel" panose="020B0503020204020204" pitchFamily="34" charset="0"/>
                        </a:defRPr>
                      </a:pPr>
                      <a:t>[NOMBRE DE CATEGORÍA]</a:t>
                    </a:fld>
                    <a:r>
                      <a:rPr lang="en-US" sz="1200" baseline="0" dirty="0"/>
                      <a:t>
</a:t>
                    </a:r>
                    <a:fld id="{58B364B4-E5CE-41B2-BB89-95CDA2F250A8}" type="PERCENTAGE">
                      <a:rPr lang="en-US" sz="1600" baseline="0">
                        <a:solidFill>
                          <a:srgbClr val="C00000"/>
                        </a:solidFill>
                      </a:rPr>
                      <a:pPr>
                        <a:defRPr sz="1200" b="1">
                          <a:solidFill>
                            <a:schemeClr val="tx1"/>
                          </a:solidFill>
                          <a:latin typeface="Corbel" panose="020B0503020204020204" pitchFamily="34" charset="0"/>
                        </a:defRPr>
                      </a:pPr>
                      <a:t>[PORCENTAJE]</a:t>
                    </a:fld>
                    <a:endParaRPr lang="en-US" sz="1200" baseline="0" dirty="0"/>
                  </a:p>
                </c:rich>
              </c:tx>
              <c:numFmt formatCode="0.0%" sourceLinked="0"/>
              <c:spPr>
                <a:solidFill>
                  <a:schemeClr val="lt1">
                    <a:alpha val="90000"/>
                  </a:schemeClr>
                </a:solidFill>
                <a:ln w="12700" cap="flat" cmpd="sng" algn="ctr">
                  <a:solidFill>
                    <a:schemeClr val="accent4"/>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effectLst/>
                      <a:latin typeface="Corbel" panose="020B0503020204020204"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5509504788056919"/>
                      <c:h val="0.2785954565501258"/>
                    </c:manualLayout>
                  </c15:layout>
                  <c15:dlblFieldTable/>
                  <c15:showDataLabelsRange val="0"/>
                </c:ext>
                <c:ext xmlns:c16="http://schemas.microsoft.com/office/drawing/2014/chart" uri="{C3380CC4-5D6E-409C-BE32-E72D297353CC}">
                  <c16:uniqueId val="{00000001-267C-4E7F-92FA-F99C686A11D4}"/>
                </c:ext>
              </c:extLst>
            </c:dLbl>
            <c:dLbl>
              <c:idx val="1"/>
              <c:layout>
                <c:manualLayout>
                  <c:x val="0.21814354124516108"/>
                  <c:y val="4.8133215637258392E-2"/>
                </c:manualLayout>
              </c:layout>
              <c:numFmt formatCode="0.0%" sourceLinked="0"/>
              <c:spPr>
                <a:solidFill>
                  <a:schemeClr val="lt1">
                    <a:alpha val="90000"/>
                  </a:schemeClr>
                </a:solidFill>
                <a:ln w="12700" cap="flat" cmpd="sng" algn="ctr">
                  <a:solidFill>
                    <a:schemeClr val="accent1"/>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effectLst/>
                      <a:latin typeface="Corbel" panose="020B0503020204020204"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4552820193206604"/>
                      <c:h val="0.24057926957035389"/>
                    </c:manualLayout>
                  </c15:layout>
                </c:ext>
                <c:ext xmlns:c16="http://schemas.microsoft.com/office/drawing/2014/chart" uri="{C3380CC4-5D6E-409C-BE32-E72D297353CC}">
                  <c16:uniqueId val="{00000003-267C-4E7F-92FA-F99C686A11D4}"/>
                </c:ext>
              </c:extLst>
            </c:dLbl>
            <c:numFmt formatCode="0.0%" sourceLinked="0"/>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tx1"/>
                    </a:solidFill>
                    <a:effectLst/>
                    <a:latin typeface="Corbel" panose="020B0503020204020204" pitchFamily="34" charset="0"/>
                    <a:ea typeface="+mn-ea"/>
                    <a:cs typeface="+mn-cs"/>
                  </a:defRPr>
                </a:pPr>
                <a:endParaRPr lang="es-E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Hoja1!$A$2:$A$3</c:f>
              <c:strCache>
                <c:ptCount val="2"/>
                <c:pt idx="0">
                  <c:v>POSITIVOS (n=70)</c:v>
                </c:pt>
                <c:pt idx="1">
                  <c:v>NEGATIVOS (n=56)</c:v>
                </c:pt>
              </c:strCache>
            </c:strRef>
          </c:cat>
          <c:val>
            <c:numRef>
              <c:f>Hoja1!$B$2:$B$3</c:f>
              <c:numCache>
                <c:formatCode>0.0%</c:formatCode>
                <c:ptCount val="2"/>
                <c:pt idx="0">
                  <c:v>0.55600000000000005</c:v>
                </c:pt>
                <c:pt idx="1">
                  <c:v>0.44400000000000001</c:v>
                </c:pt>
              </c:numCache>
            </c:numRef>
          </c:val>
          <c:extLst>
            <c:ext xmlns:c16="http://schemas.microsoft.com/office/drawing/2014/chart" uri="{C3380CC4-5D6E-409C-BE32-E72D297353CC}">
              <c16:uniqueId val="{00000004-267C-4E7F-92FA-F99C686A11D4}"/>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540694630591388"/>
          <c:y val="1.7351046090447908E-2"/>
          <c:w val="0.67645543642151118"/>
          <c:h val="0.96558774682915105"/>
        </c:manualLayout>
      </c:layout>
      <c:pie3DChart>
        <c:varyColors val="1"/>
        <c:ser>
          <c:idx val="0"/>
          <c:order val="0"/>
          <c:tx>
            <c:strRef>
              <c:f>Hoja1!$B$1</c:f>
              <c:strCache>
                <c:ptCount val="1"/>
                <c:pt idx="0">
                  <c:v>PORCENTAJE FALLECIDOS</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179B-4E83-A9BB-E505C570E23B}"/>
              </c:ext>
            </c:extLst>
          </c:dPt>
          <c:dPt>
            <c:idx val="1"/>
            <c:bubble3D val="0"/>
            <c:spPr>
              <a:solidFill>
                <a:srgbClr val="FFC000">
                  <a:alpha val="90000"/>
                </a:srgb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179B-4E83-A9BB-E505C570E23B}"/>
              </c:ext>
            </c:extLst>
          </c:dPt>
          <c:dLbls>
            <c:dLbl>
              <c:idx val="0"/>
              <c:layout>
                <c:manualLayout>
                  <c:x val="-0.19350640923876233"/>
                  <c:y val="0.1226151553090476"/>
                </c:manualLayout>
              </c:layout>
              <c:tx>
                <c:rich>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effectLst/>
                        <a:latin typeface="Corbel" panose="020B0503020204020204" pitchFamily="34" charset="0"/>
                        <a:ea typeface="+mn-ea"/>
                        <a:cs typeface="+mn-cs"/>
                      </a:defRPr>
                    </a:pPr>
                    <a:fld id="{C9807914-B9CF-4375-9CD5-FABC94C14A61}" type="CATEGORYNAME">
                      <a:rPr lang="en-US" sz="1200"/>
                      <a:pPr>
                        <a:defRPr sz="1200" b="1">
                          <a:solidFill>
                            <a:schemeClr val="tx1"/>
                          </a:solidFill>
                          <a:latin typeface="Corbel" panose="020B0503020204020204" pitchFamily="34" charset="0"/>
                        </a:defRPr>
                      </a:pPr>
                      <a:t>[NOMBRE DE CATEGORÍA]</a:t>
                    </a:fld>
                    <a:r>
                      <a:rPr lang="en-US" sz="1200" baseline="0" dirty="0"/>
                      <a:t>
</a:t>
                    </a:r>
                    <a:fld id="{8FAF1786-825D-481E-A573-6692CA066EFC}" type="PERCENTAGE">
                      <a:rPr lang="en-US" sz="1600" baseline="0">
                        <a:solidFill>
                          <a:srgbClr val="00B050"/>
                        </a:solidFill>
                      </a:rPr>
                      <a:pPr>
                        <a:defRPr sz="1200" b="1">
                          <a:solidFill>
                            <a:schemeClr val="tx1"/>
                          </a:solidFill>
                          <a:latin typeface="Corbel" panose="020B0503020204020204" pitchFamily="34" charset="0"/>
                        </a:defRPr>
                      </a:pPr>
                      <a:t>[PORCENTAJE]</a:t>
                    </a:fld>
                    <a:endParaRPr lang="en-US" sz="1200" baseline="0" dirty="0"/>
                  </a:p>
                </c:rich>
              </c:tx>
              <c:numFmt formatCode="0.0%" sourceLinked="0"/>
              <c:spPr>
                <a:solidFill>
                  <a:schemeClr val="lt1">
                    <a:alpha val="90000"/>
                  </a:schemeClr>
                </a:solidFill>
                <a:ln w="12700" cap="flat" cmpd="sng" algn="ctr">
                  <a:solidFill>
                    <a:schemeClr val="accent4"/>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effectLst/>
                      <a:latin typeface="Corbel" panose="020B0503020204020204"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3731456473573515"/>
                      <c:h val="0.25578165798921082"/>
                    </c:manualLayout>
                  </c15:layout>
                  <c15:dlblFieldTable/>
                  <c15:showDataLabelsRange val="0"/>
                </c:ext>
                <c:ext xmlns:c16="http://schemas.microsoft.com/office/drawing/2014/chart" uri="{C3380CC4-5D6E-409C-BE32-E72D297353CC}">
                  <c16:uniqueId val="{00000001-179B-4E83-A9BB-E505C570E23B}"/>
                </c:ext>
              </c:extLst>
            </c:dLbl>
            <c:dLbl>
              <c:idx val="1"/>
              <c:layout>
                <c:manualLayout>
                  <c:x val="0.21701635515756432"/>
                  <c:y val="-0.12741700933631323"/>
                </c:manualLayout>
              </c:layout>
              <c:numFmt formatCode="0.0%" sourceLinked="0"/>
              <c:spPr>
                <a:solidFill>
                  <a:schemeClr val="lt1">
                    <a:alpha val="90000"/>
                  </a:schemeClr>
                </a:solidFill>
                <a:ln w="12700" cap="flat" cmpd="sng" algn="ctr">
                  <a:solidFill>
                    <a:schemeClr val="accent1"/>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effectLst/>
                      <a:latin typeface="Corbel" panose="020B0503020204020204"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4360082756774123"/>
                      <c:h val="0.25578165798921082"/>
                    </c:manualLayout>
                  </c15:layout>
                </c:ext>
                <c:ext xmlns:c16="http://schemas.microsoft.com/office/drawing/2014/chart" uri="{C3380CC4-5D6E-409C-BE32-E72D297353CC}">
                  <c16:uniqueId val="{00000003-179B-4E83-A9BB-E505C570E23B}"/>
                </c:ext>
              </c:extLst>
            </c:dLbl>
            <c:numFmt formatCode="0.0%" sourceLinked="0"/>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tx1"/>
                    </a:solidFill>
                    <a:effectLst/>
                    <a:latin typeface="Corbel" panose="020B0503020204020204" pitchFamily="34" charset="0"/>
                    <a:ea typeface="+mn-ea"/>
                    <a:cs typeface="+mn-cs"/>
                  </a:defRPr>
                </a:pPr>
                <a:endParaRPr lang="es-E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Hoja1!$A$2:$A$3</c:f>
              <c:strCache>
                <c:ptCount val="2"/>
                <c:pt idx="0">
                  <c:v>POSITIVOS (n=50)</c:v>
                </c:pt>
                <c:pt idx="1">
                  <c:v>NEGATIVOS (n=61)</c:v>
                </c:pt>
              </c:strCache>
            </c:strRef>
          </c:cat>
          <c:val>
            <c:numRef>
              <c:f>Hoja1!$B$2:$B$3</c:f>
              <c:numCache>
                <c:formatCode>0.0%</c:formatCode>
                <c:ptCount val="2"/>
                <c:pt idx="0">
                  <c:v>0.45</c:v>
                </c:pt>
                <c:pt idx="1">
                  <c:v>0.55000000000000004</c:v>
                </c:pt>
              </c:numCache>
            </c:numRef>
          </c:val>
          <c:extLst>
            <c:ext xmlns:c16="http://schemas.microsoft.com/office/drawing/2014/chart" uri="{C3380CC4-5D6E-409C-BE32-E72D297353CC}">
              <c16:uniqueId val="{00000004-179B-4E83-A9BB-E505C570E23B}"/>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6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PORCENTAJE</c:v>
                </c:pt>
              </c:strCache>
            </c:strRef>
          </c:tx>
          <c:spPr>
            <a:solidFill>
              <a:schemeClr val="accent1"/>
            </a:solidFill>
            <a:ln>
              <a:solidFill>
                <a:schemeClr val="accent1">
                  <a:lumMod val="75000"/>
                </a:schemeClr>
              </a:solidFill>
            </a:ln>
            <a:effectLst/>
            <a:scene3d>
              <a:camera prst="orthographicFront"/>
              <a:lightRig rig="threePt" dir="t"/>
            </a:scene3d>
            <a:sp3d prstMaterial="matte">
              <a:contourClr>
                <a:schemeClr val="accent1">
                  <a:lumMod val="75000"/>
                </a:schemeClr>
              </a:contourClr>
            </a:sp3d>
          </c:spPr>
          <c:invertIfNegative val="0"/>
          <c:dPt>
            <c:idx val="0"/>
            <c:invertIfNegative val="0"/>
            <c:bubble3D val="0"/>
            <c:spPr>
              <a:solidFill>
                <a:srgbClr val="00B0F0"/>
              </a:solidFill>
              <a:ln>
                <a:solidFill>
                  <a:schemeClr val="accent5">
                    <a:lumMod val="50000"/>
                  </a:schemeClr>
                </a:solidFill>
              </a:ln>
              <a:effectLst/>
              <a:scene3d>
                <a:camera prst="orthographicFront"/>
                <a:lightRig rig="threePt" dir="t"/>
              </a:scene3d>
              <a:sp3d prstMaterial="matte">
                <a:contourClr>
                  <a:schemeClr val="accent5">
                    <a:lumMod val="50000"/>
                  </a:schemeClr>
                </a:contourClr>
              </a:sp3d>
            </c:spPr>
            <c:extLst>
              <c:ext xmlns:c16="http://schemas.microsoft.com/office/drawing/2014/chart" uri="{C3380CC4-5D6E-409C-BE32-E72D297353CC}">
                <c16:uniqueId val="{00000001-5B5D-45C7-AC29-789B0590D8D4}"/>
              </c:ext>
            </c:extLst>
          </c:dPt>
          <c:dPt>
            <c:idx val="1"/>
            <c:invertIfNegative val="0"/>
            <c:bubble3D val="0"/>
            <c:spPr>
              <a:solidFill>
                <a:schemeClr val="accent4"/>
              </a:solidFill>
              <a:ln>
                <a:solidFill>
                  <a:schemeClr val="accent4">
                    <a:lumMod val="50000"/>
                  </a:schemeClr>
                </a:solidFill>
              </a:ln>
              <a:effectLst/>
              <a:scene3d>
                <a:camera prst="orthographicFront"/>
                <a:lightRig rig="threePt" dir="t"/>
              </a:scene3d>
              <a:sp3d prstMaterial="matte">
                <a:contourClr>
                  <a:schemeClr val="accent4">
                    <a:lumMod val="50000"/>
                  </a:schemeClr>
                </a:contourClr>
              </a:sp3d>
            </c:spPr>
            <c:extLst>
              <c:ext xmlns:c16="http://schemas.microsoft.com/office/drawing/2014/chart" uri="{C3380CC4-5D6E-409C-BE32-E72D297353CC}">
                <c16:uniqueId val="{00000003-5B5D-45C7-AC29-789B0590D8D4}"/>
              </c:ext>
            </c:extLst>
          </c:dPt>
          <c:dPt>
            <c:idx val="2"/>
            <c:invertIfNegative val="0"/>
            <c:bubble3D val="0"/>
            <c:spPr>
              <a:solidFill>
                <a:srgbClr val="FF7C80"/>
              </a:solidFill>
              <a:ln>
                <a:solidFill>
                  <a:srgbClr val="FF0066"/>
                </a:solidFill>
              </a:ln>
              <a:effectLst/>
              <a:scene3d>
                <a:camera prst="orthographicFront"/>
                <a:lightRig rig="threePt" dir="t"/>
              </a:scene3d>
              <a:sp3d prstMaterial="matte">
                <a:contourClr>
                  <a:srgbClr val="FF0066"/>
                </a:contourClr>
              </a:sp3d>
            </c:spPr>
            <c:extLst>
              <c:ext xmlns:c16="http://schemas.microsoft.com/office/drawing/2014/chart" uri="{C3380CC4-5D6E-409C-BE32-E72D297353CC}">
                <c16:uniqueId val="{00000005-5B5D-45C7-AC29-789B0590D8D4}"/>
              </c:ext>
            </c:extLst>
          </c:dPt>
          <c:dLbls>
            <c:dLbl>
              <c:idx val="0"/>
              <c:layout>
                <c:manualLayout>
                  <c:x val="0"/>
                  <c:y val="-2.0157226365652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5D-45C7-AC29-789B0590D8D4}"/>
                </c:ext>
              </c:extLst>
            </c:dLbl>
            <c:dLbl>
              <c:idx val="1"/>
              <c:layout>
                <c:manualLayout>
                  <c:x val="-8.6232932961189039E-17"/>
                  <c:y val="-2.0157226365652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5D-45C7-AC29-789B0590D8D4}"/>
                </c:ext>
              </c:extLst>
            </c:dLbl>
            <c:dLbl>
              <c:idx val="2"/>
              <c:layout>
                <c:manualLayout>
                  <c:x val="-8.6232932961189039E-17"/>
                  <c:y val="-1.2094335819391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5D-45C7-AC29-789B0590D8D4}"/>
                </c:ext>
              </c:extLst>
            </c:dLbl>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Hoja1!$A$2:$A$4</c:f>
              <c:strCache>
                <c:ptCount val="3"/>
                <c:pt idx="0">
                  <c:v>POSITIVOS A ALCOHOL*</c:v>
                </c:pt>
                <c:pt idx="1">
                  <c:v>POSITIVOS A DROGAS</c:v>
                </c:pt>
                <c:pt idx="2">
                  <c:v>POSITIVOS A PSICOFÁRMACOS</c:v>
                </c:pt>
              </c:strCache>
            </c:strRef>
          </c:cat>
          <c:val>
            <c:numRef>
              <c:f>Hoja1!$B$2:$B$4</c:f>
              <c:numCache>
                <c:formatCode>0.0%</c:formatCode>
                <c:ptCount val="3"/>
                <c:pt idx="0">
                  <c:v>0.312</c:v>
                </c:pt>
                <c:pt idx="1">
                  <c:v>0.20100000000000001</c:v>
                </c:pt>
                <c:pt idx="2">
                  <c:v>0.13400000000000001</c:v>
                </c:pt>
              </c:numCache>
            </c:numRef>
          </c:val>
          <c:extLst>
            <c:ext xmlns:c16="http://schemas.microsoft.com/office/drawing/2014/chart" uri="{C3380CC4-5D6E-409C-BE32-E72D297353CC}">
              <c16:uniqueId val="{00000006-5B5D-45C7-AC29-789B0590D8D4}"/>
            </c:ext>
          </c:extLst>
        </c:ser>
        <c:dLbls>
          <c:showLegendKey val="0"/>
          <c:showVal val="0"/>
          <c:showCatName val="0"/>
          <c:showSerName val="0"/>
          <c:showPercent val="0"/>
          <c:showBubbleSize val="0"/>
        </c:dLbls>
        <c:gapWidth val="150"/>
        <c:shape val="box"/>
        <c:axId val="298620671"/>
        <c:axId val="356404559"/>
        <c:axId val="0"/>
      </c:bar3DChart>
      <c:catAx>
        <c:axId val="2986206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356404559"/>
        <c:crosses val="autoZero"/>
        <c:auto val="1"/>
        <c:lblAlgn val="ctr"/>
        <c:lblOffset val="100"/>
        <c:noMultiLvlLbl val="0"/>
      </c:catAx>
      <c:valAx>
        <c:axId val="356404559"/>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298620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6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PORCENTAJE</c:v>
                </c:pt>
              </c:strCache>
            </c:strRef>
          </c:tx>
          <c:spPr>
            <a:solidFill>
              <a:schemeClr val="accent1"/>
            </a:solidFill>
            <a:ln>
              <a:solidFill>
                <a:schemeClr val="accent1">
                  <a:lumMod val="75000"/>
                </a:schemeClr>
              </a:solidFill>
            </a:ln>
            <a:effectLst/>
            <a:scene3d>
              <a:camera prst="orthographicFront"/>
              <a:lightRig rig="threePt" dir="t"/>
            </a:scene3d>
            <a:sp3d prstMaterial="matte">
              <a:contourClr>
                <a:schemeClr val="accent1">
                  <a:lumMod val="75000"/>
                </a:schemeClr>
              </a:contourClr>
            </a:sp3d>
          </c:spPr>
          <c:invertIfNegative val="0"/>
          <c:dPt>
            <c:idx val="0"/>
            <c:invertIfNegative val="0"/>
            <c:bubble3D val="0"/>
            <c:spPr>
              <a:solidFill>
                <a:srgbClr val="00B0F0"/>
              </a:solidFill>
              <a:ln>
                <a:solidFill>
                  <a:schemeClr val="accent5">
                    <a:lumMod val="50000"/>
                  </a:schemeClr>
                </a:solidFill>
              </a:ln>
              <a:effectLst/>
              <a:scene3d>
                <a:camera prst="orthographicFront"/>
                <a:lightRig rig="threePt" dir="t"/>
              </a:scene3d>
              <a:sp3d prstMaterial="matte">
                <a:contourClr>
                  <a:schemeClr val="accent5">
                    <a:lumMod val="50000"/>
                  </a:schemeClr>
                </a:contourClr>
              </a:sp3d>
            </c:spPr>
            <c:extLst>
              <c:ext xmlns:c16="http://schemas.microsoft.com/office/drawing/2014/chart" uri="{C3380CC4-5D6E-409C-BE32-E72D297353CC}">
                <c16:uniqueId val="{00000001-4861-4B39-A550-2FFCC425DD7F}"/>
              </c:ext>
            </c:extLst>
          </c:dPt>
          <c:dPt>
            <c:idx val="1"/>
            <c:invertIfNegative val="0"/>
            <c:bubble3D val="0"/>
            <c:spPr>
              <a:solidFill>
                <a:schemeClr val="accent4"/>
              </a:solidFill>
              <a:ln>
                <a:solidFill>
                  <a:schemeClr val="accent4">
                    <a:lumMod val="50000"/>
                  </a:schemeClr>
                </a:solidFill>
              </a:ln>
              <a:effectLst/>
              <a:scene3d>
                <a:camera prst="orthographicFront"/>
                <a:lightRig rig="threePt" dir="t"/>
              </a:scene3d>
              <a:sp3d prstMaterial="matte">
                <a:contourClr>
                  <a:schemeClr val="accent4">
                    <a:lumMod val="50000"/>
                  </a:schemeClr>
                </a:contourClr>
              </a:sp3d>
            </c:spPr>
            <c:extLst>
              <c:ext xmlns:c16="http://schemas.microsoft.com/office/drawing/2014/chart" uri="{C3380CC4-5D6E-409C-BE32-E72D297353CC}">
                <c16:uniqueId val="{00000003-4861-4B39-A550-2FFCC425DD7F}"/>
              </c:ext>
            </c:extLst>
          </c:dPt>
          <c:dPt>
            <c:idx val="2"/>
            <c:invertIfNegative val="0"/>
            <c:bubble3D val="0"/>
            <c:spPr>
              <a:solidFill>
                <a:srgbClr val="FF7C80"/>
              </a:solidFill>
              <a:ln>
                <a:solidFill>
                  <a:srgbClr val="FF0066"/>
                </a:solidFill>
              </a:ln>
              <a:effectLst/>
              <a:scene3d>
                <a:camera prst="orthographicFront"/>
                <a:lightRig rig="threePt" dir="t"/>
              </a:scene3d>
              <a:sp3d prstMaterial="matte">
                <a:contourClr>
                  <a:srgbClr val="FF0066"/>
                </a:contourClr>
              </a:sp3d>
            </c:spPr>
            <c:extLst>
              <c:ext xmlns:c16="http://schemas.microsoft.com/office/drawing/2014/chart" uri="{C3380CC4-5D6E-409C-BE32-E72D297353CC}">
                <c16:uniqueId val="{00000005-4861-4B39-A550-2FFCC425DD7F}"/>
              </c:ext>
            </c:extLst>
          </c:dPt>
          <c:dLbls>
            <c:dLbl>
              <c:idx val="0"/>
              <c:layout>
                <c:manualLayout>
                  <c:x val="0"/>
                  <c:y val="-2.0157226365652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61-4B39-A550-2FFCC425DD7F}"/>
                </c:ext>
              </c:extLst>
            </c:dLbl>
            <c:dLbl>
              <c:idx val="1"/>
              <c:layout>
                <c:manualLayout>
                  <c:x val="-8.6232932961189039E-17"/>
                  <c:y val="-2.0157226365652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61-4B39-A550-2FFCC425DD7F}"/>
                </c:ext>
              </c:extLst>
            </c:dLbl>
            <c:dLbl>
              <c:idx val="2"/>
              <c:layout>
                <c:manualLayout>
                  <c:x val="-8.6232932961189039E-17"/>
                  <c:y val="-1.2094335819391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61-4B39-A550-2FFCC425DD7F}"/>
                </c:ext>
              </c:extLst>
            </c:dLbl>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Hoja1!$A$2:$A$4</c:f>
              <c:strCache>
                <c:ptCount val="3"/>
                <c:pt idx="0">
                  <c:v>POSITIVOS A ALCOHOL*</c:v>
                </c:pt>
                <c:pt idx="1">
                  <c:v>POSITIVOS A DROGAS</c:v>
                </c:pt>
                <c:pt idx="2">
                  <c:v>POSITIVOS A PSICOFÁRMACOS</c:v>
                </c:pt>
              </c:strCache>
            </c:strRef>
          </c:cat>
          <c:val>
            <c:numRef>
              <c:f>Hoja1!$B$2:$B$4</c:f>
              <c:numCache>
                <c:formatCode>0.0%</c:formatCode>
                <c:ptCount val="3"/>
                <c:pt idx="0">
                  <c:v>0.317</c:v>
                </c:pt>
                <c:pt idx="1">
                  <c:v>0.23799999999999999</c:v>
                </c:pt>
                <c:pt idx="2">
                  <c:v>0.14299999999999999</c:v>
                </c:pt>
              </c:numCache>
            </c:numRef>
          </c:val>
          <c:extLst>
            <c:ext xmlns:c16="http://schemas.microsoft.com/office/drawing/2014/chart" uri="{C3380CC4-5D6E-409C-BE32-E72D297353CC}">
              <c16:uniqueId val="{00000006-4861-4B39-A550-2FFCC425DD7F}"/>
            </c:ext>
          </c:extLst>
        </c:ser>
        <c:dLbls>
          <c:showLegendKey val="0"/>
          <c:showVal val="0"/>
          <c:showCatName val="0"/>
          <c:showSerName val="0"/>
          <c:showPercent val="0"/>
          <c:showBubbleSize val="0"/>
        </c:dLbls>
        <c:gapWidth val="150"/>
        <c:shape val="box"/>
        <c:axId val="298620671"/>
        <c:axId val="356404559"/>
        <c:axId val="0"/>
      </c:bar3DChart>
      <c:catAx>
        <c:axId val="2986206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356404559"/>
        <c:crosses val="autoZero"/>
        <c:auto val="1"/>
        <c:lblAlgn val="ctr"/>
        <c:lblOffset val="100"/>
        <c:noMultiLvlLbl val="0"/>
      </c:catAx>
      <c:valAx>
        <c:axId val="356404559"/>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298620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6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PORCENTAJE</c:v>
                </c:pt>
              </c:strCache>
            </c:strRef>
          </c:tx>
          <c:spPr>
            <a:solidFill>
              <a:schemeClr val="accent1"/>
            </a:solidFill>
            <a:ln>
              <a:solidFill>
                <a:schemeClr val="accent1">
                  <a:lumMod val="75000"/>
                </a:schemeClr>
              </a:solidFill>
            </a:ln>
            <a:effectLst/>
            <a:scene3d>
              <a:camera prst="orthographicFront"/>
              <a:lightRig rig="threePt" dir="t"/>
            </a:scene3d>
            <a:sp3d prstMaterial="matte">
              <a:contourClr>
                <a:schemeClr val="accent1">
                  <a:lumMod val="75000"/>
                </a:schemeClr>
              </a:contourClr>
            </a:sp3d>
          </c:spPr>
          <c:invertIfNegative val="0"/>
          <c:dPt>
            <c:idx val="0"/>
            <c:invertIfNegative val="0"/>
            <c:bubble3D val="0"/>
            <c:spPr>
              <a:solidFill>
                <a:srgbClr val="00B0F0"/>
              </a:solidFill>
              <a:ln>
                <a:solidFill>
                  <a:schemeClr val="accent5">
                    <a:lumMod val="50000"/>
                  </a:schemeClr>
                </a:solidFill>
              </a:ln>
              <a:effectLst/>
              <a:scene3d>
                <a:camera prst="orthographicFront"/>
                <a:lightRig rig="threePt" dir="t"/>
              </a:scene3d>
              <a:sp3d prstMaterial="matte">
                <a:contourClr>
                  <a:schemeClr val="accent5">
                    <a:lumMod val="50000"/>
                  </a:schemeClr>
                </a:contourClr>
              </a:sp3d>
            </c:spPr>
            <c:extLst>
              <c:ext xmlns:c16="http://schemas.microsoft.com/office/drawing/2014/chart" uri="{C3380CC4-5D6E-409C-BE32-E72D297353CC}">
                <c16:uniqueId val="{00000001-FDDA-4B2C-900B-59B3A6D37F51}"/>
              </c:ext>
            </c:extLst>
          </c:dPt>
          <c:dPt>
            <c:idx val="1"/>
            <c:invertIfNegative val="0"/>
            <c:bubble3D val="0"/>
            <c:spPr>
              <a:solidFill>
                <a:schemeClr val="accent4"/>
              </a:solidFill>
              <a:ln>
                <a:solidFill>
                  <a:schemeClr val="accent4">
                    <a:lumMod val="50000"/>
                  </a:schemeClr>
                </a:solidFill>
              </a:ln>
              <a:effectLst/>
              <a:scene3d>
                <a:camera prst="orthographicFront"/>
                <a:lightRig rig="threePt" dir="t"/>
              </a:scene3d>
              <a:sp3d prstMaterial="matte">
                <a:contourClr>
                  <a:schemeClr val="accent4">
                    <a:lumMod val="50000"/>
                  </a:schemeClr>
                </a:contourClr>
              </a:sp3d>
            </c:spPr>
            <c:extLst>
              <c:ext xmlns:c16="http://schemas.microsoft.com/office/drawing/2014/chart" uri="{C3380CC4-5D6E-409C-BE32-E72D297353CC}">
                <c16:uniqueId val="{00000003-FDDA-4B2C-900B-59B3A6D37F51}"/>
              </c:ext>
            </c:extLst>
          </c:dPt>
          <c:dPt>
            <c:idx val="2"/>
            <c:invertIfNegative val="0"/>
            <c:bubble3D val="0"/>
            <c:spPr>
              <a:solidFill>
                <a:srgbClr val="FF7C80"/>
              </a:solidFill>
              <a:ln>
                <a:solidFill>
                  <a:srgbClr val="FF0066"/>
                </a:solidFill>
              </a:ln>
              <a:effectLst/>
              <a:scene3d>
                <a:camera prst="orthographicFront"/>
                <a:lightRig rig="threePt" dir="t"/>
              </a:scene3d>
              <a:sp3d prstMaterial="matte">
                <a:contourClr>
                  <a:srgbClr val="FF0066"/>
                </a:contourClr>
              </a:sp3d>
            </c:spPr>
            <c:extLst>
              <c:ext xmlns:c16="http://schemas.microsoft.com/office/drawing/2014/chart" uri="{C3380CC4-5D6E-409C-BE32-E72D297353CC}">
                <c16:uniqueId val="{00000005-FDDA-4B2C-900B-59B3A6D37F51}"/>
              </c:ext>
            </c:extLst>
          </c:dPt>
          <c:dLbls>
            <c:dLbl>
              <c:idx val="0"/>
              <c:layout>
                <c:manualLayout>
                  <c:x val="0"/>
                  <c:y val="-2.0157226365652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DA-4B2C-900B-59B3A6D37F51}"/>
                </c:ext>
              </c:extLst>
            </c:dLbl>
            <c:dLbl>
              <c:idx val="1"/>
              <c:layout>
                <c:manualLayout>
                  <c:x val="-8.6232932961189039E-17"/>
                  <c:y val="-2.0157226365652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DA-4B2C-900B-59B3A6D37F51}"/>
                </c:ext>
              </c:extLst>
            </c:dLbl>
            <c:dLbl>
              <c:idx val="2"/>
              <c:layout>
                <c:manualLayout>
                  <c:x val="-8.6232932961189039E-17"/>
                  <c:y val="-1.2094335819391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DA-4B2C-900B-59B3A6D37F51}"/>
                </c:ext>
              </c:extLst>
            </c:dLbl>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Hoja1!$A$2:$A$4</c:f>
              <c:strCache>
                <c:ptCount val="3"/>
                <c:pt idx="0">
                  <c:v>POSITIVOS A ALCOHOL*</c:v>
                </c:pt>
                <c:pt idx="1">
                  <c:v>POSITIVOS A DROGAS</c:v>
                </c:pt>
                <c:pt idx="2">
                  <c:v>POSITIVOS A PSICOFÁRMACOS</c:v>
                </c:pt>
              </c:strCache>
            </c:strRef>
          </c:cat>
          <c:val>
            <c:numRef>
              <c:f>Hoja1!$B$2:$B$4</c:f>
              <c:numCache>
                <c:formatCode>0.0%</c:formatCode>
                <c:ptCount val="3"/>
                <c:pt idx="0">
                  <c:v>0.27900000000000003</c:v>
                </c:pt>
                <c:pt idx="1">
                  <c:v>0.18</c:v>
                </c:pt>
                <c:pt idx="2">
                  <c:v>0.108</c:v>
                </c:pt>
              </c:numCache>
            </c:numRef>
          </c:val>
          <c:extLst>
            <c:ext xmlns:c16="http://schemas.microsoft.com/office/drawing/2014/chart" uri="{C3380CC4-5D6E-409C-BE32-E72D297353CC}">
              <c16:uniqueId val="{00000006-FDDA-4B2C-900B-59B3A6D37F51}"/>
            </c:ext>
          </c:extLst>
        </c:ser>
        <c:dLbls>
          <c:showLegendKey val="0"/>
          <c:showVal val="0"/>
          <c:showCatName val="0"/>
          <c:showSerName val="0"/>
          <c:showPercent val="0"/>
          <c:showBubbleSize val="0"/>
        </c:dLbls>
        <c:gapWidth val="150"/>
        <c:shape val="box"/>
        <c:axId val="298620671"/>
        <c:axId val="356404559"/>
        <c:axId val="0"/>
      </c:bar3DChart>
      <c:catAx>
        <c:axId val="2986206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356404559"/>
        <c:crosses val="autoZero"/>
        <c:auto val="1"/>
        <c:lblAlgn val="ctr"/>
        <c:lblOffset val="100"/>
        <c:noMultiLvlLbl val="0"/>
      </c:catAx>
      <c:valAx>
        <c:axId val="356404559"/>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298620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415545070036506E-2"/>
          <c:y val="0.16834069754358932"/>
          <c:w val="0.90724476114991759"/>
          <c:h val="0.70792607693231857"/>
        </c:manualLayout>
      </c:layout>
      <c:pie3DChart>
        <c:varyColors val="0"/>
        <c:ser>
          <c:idx val="0"/>
          <c:order val="0"/>
          <c:tx>
            <c:strRef>
              <c:f>Hoja1!$B$1</c:f>
              <c:strCache>
                <c:ptCount val="1"/>
                <c:pt idx="0">
                  <c:v>Ventas</c:v>
                </c:pt>
              </c:strCache>
            </c:strRef>
          </c:tx>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plosion val="40"/>
          <c:dPt>
            <c:idx val="0"/>
            <c:bubble3D val="0"/>
            <c:explosion val="41"/>
            <c:spPr>
              <a:solidFill>
                <a:schemeClr val="accent5">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614-4776-8F4F-25965698E2C6}"/>
              </c:ext>
            </c:extLst>
          </c:dPt>
          <c:dPt>
            <c:idx val="1"/>
            <c:bubble3D val="0"/>
            <c:explosion val="17"/>
            <c:spPr>
              <a:solidFill>
                <a:srgbClr val="FF006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614-4776-8F4F-25965698E2C6}"/>
              </c:ext>
            </c:extLst>
          </c:dPt>
          <c:dLbls>
            <c:dLbl>
              <c:idx val="0"/>
              <c:layout>
                <c:manualLayout>
                  <c:x val="-2.976525351201284E-2"/>
                  <c:y val="-6.0341757928131581E-4"/>
                </c:manualLayout>
              </c:layout>
              <c:spPr>
                <a:solidFill>
                  <a:sysClr val="window" lastClr="FFFFFF"/>
                </a:solidFill>
                <a:ln>
                  <a:solidFill>
                    <a:schemeClr val="accent5">
                      <a:lumMod val="50000"/>
                    </a:schemeClr>
                  </a:solidFill>
                </a:ln>
                <a:effectLst/>
              </c:spPr>
              <c:txPr>
                <a:bodyPr rot="0" spcFirstLastPara="1" vertOverflow="clip" horzOverflow="clip" vert="horz" wrap="square" lIns="36576" tIns="18288" rIns="36576" bIns="18288" anchor="ctr" anchorCtr="1">
                  <a:spAutoFit/>
                </a:bodyPr>
                <a:lstStyle/>
                <a:p>
                  <a:pPr>
                    <a:defRPr sz="2000" b="1" i="0" u="none" strike="noStrike" kern="1200" baseline="0">
                      <a:solidFill>
                        <a:schemeClr val="tx1"/>
                      </a:solidFill>
                      <a:latin typeface="Corbel" panose="020B0503020204020204" pitchFamily="34" charset="0"/>
                      <a:ea typeface="+mn-ea"/>
                      <a:cs typeface="+mn-cs"/>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3094044711628781"/>
                      <c:h val="0.26413942022566783"/>
                    </c:manualLayout>
                  </c15:layout>
                </c:ext>
                <c:ext xmlns:c16="http://schemas.microsoft.com/office/drawing/2014/chart" uri="{C3380CC4-5D6E-409C-BE32-E72D297353CC}">
                  <c16:uniqueId val="{00000001-1614-4776-8F4F-25965698E2C6}"/>
                </c:ext>
              </c:extLst>
            </c:dLbl>
            <c:dLbl>
              <c:idx val="1"/>
              <c:layout>
                <c:manualLayout>
                  <c:x val="3.1023274260546477E-2"/>
                  <c:y val="2.5011216987560338E-2"/>
                </c:manualLayout>
              </c:layout>
              <c:spPr>
                <a:solidFill>
                  <a:sysClr val="window" lastClr="FFFFFF"/>
                </a:solidFill>
                <a:ln>
                  <a:solidFill>
                    <a:srgbClr val="FF0066"/>
                  </a:solidFill>
                </a:ln>
                <a:effectLst/>
              </c:spPr>
              <c:txPr>
                <a:bodyPr rot="0" spcFirstLastPara="1" vertOverflow="clip" horzOverflow="clip" vert="horz" wrap="square" lIns="36576" tIns="18288" rIns="36576" bIns="18288" anchor="ctr" anchorCtr="1">
                  <a:spAutoFit/>
                </a:bodyPr>
                <a:lstStyle/>
                <a:p>
                  <a:pPr>
                    <a:defRPr sz="2000" b="1" i="0" u="none" strike="noStrike" kern="1200" baseline="0">
                      <a:solidFill>
                        <a:schemeClr val="tx1"/>
                      </a:solidFill>
                      <a:latin typeface="Corbel" panose="020B0503020204020204" pitchFamily="34" charset="0"/>
                      <a:ea typeface="+mn-ea"/>
                      <a:cs typeface="+mn-cs"/>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307216899409272"/>
                      <c:h val="0.25287034563551813"/>
                    </c:manualLayout>
                  </c15:layout>
                </c:ext>
                <c:ext xmlns:c16="http://schemas.microsoft.com/office/drawing/2014/chart" uri="{C3380CC4-5D6E-409C-BE32-E72D297353CC}">
                  <c16:uniqueId val="{00000003-1614-4776-8F4F-25965698E2C6}"/>
                </c:ext>
              </c:extLst>
            </c:dLbl>
            <c:spPr>
              <a:solidFill>
                <a:sysClr val="window" lastClr="FFFFFF"/>
              </a:solidFill>
              <a:ln>
                <a:solidFill>
                  <a:srgbClr val="FF006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Corbel" panose="020B0503020204020204" pitchFamily="34" charset="0"/>
                    <a:ea typeface="+mn-ea"/>
                    <a:cs typeface="+mn-cs"/>
                  </a:defRPr>
                </a:pPr>
                <a:endParaRPr lang="es-E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Hoja1!$A$2:$A$3</c:f>
              <c:strCache>
                <c:ptCount val="2"/>
                <c:pt idx="0">
                  <c:v>HOMBRE</c:v>
                </c:pt>
                <c:pt idx="1">
                  <c:v>MUJER</c:v>
                </c:pt>
              </c:strCache>
            </c:strRef>
          </c:cat>
          <c:val>
            <c:numRef>
              <c:f>Hoja1!$B$2:$B$3</c:f>
              <c:numCache>
                <c:formatCode>0.0%</c:formatCode>
                <c:ptCount val="2"/>
                <c:pt idx="0">
                  <c:v>0.94799999999999995</c:v>
                </c:pt>
                <c:pt idx="1">
                  <c:v>5.1999999999999998E-2</c:v>
                </c:pt>
              </c:numCache>
            </c:numRef>
          </c:val>
          <c:extLst>
            <c:ext xmlns:c16="http://schemas.microsoft.com/office/drawing/2014/chart" uri="{C3380CC4-5D6E-409C-BE32-E72D297353CC}">
              <c16:uniqueId val="{00000004-1614-4776-8F4F-25965698E2C6}"/>
            </c:ext>
          </c:extLst>
        </c:ser>
        <c:dLbls>
          <c:dLblPos val="outEnd"/>
          <c:showLegendKey val="0"/>
          <c:showVal val="0"/>
          <c:showCatName val="0"/>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230"/>
      <c:depthPercent val="10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362212131761983E-2"/>
          <c:y val="0.16838473038971391"/>
          <c:w val="0.96658228457566986"/>
          <c:h val="0.65981700388717235"/>
        </c:manualLayout>
      </c:layout>
      <c:pie3DChart>
        <c:varyColors val="0"/>
        <c:ser>
          <c:idx val="0"/>
          <c:order val="0"/>
          <c:tx>
            <c:strRef>
              <c:f>Hoja1!$B$1</c:f>
              <c:strCache>
                <c:ptCount val="1"/>
                <c:pt idx="0">
                  <c:v>PORCENTAJE</c:v>
                </c:pt>
              </c:strCache>
            </c:strRef>
          </c:tx>
          <c:spPr>
            <a:solidFill>
              <a:schemeClr val="accent1">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plosion val="23"/>
          <c:dPt>
            <c:idx val="0"/>
            <c:bubble3D val="0"/>
            <c:spPr>
              <a:solidFill>
                <a:schemeClr val="accent5">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E8E-4FB1-8F64-DEB1FCA0132E}"/>
              </c:ext>
            </c:extLst>
          </c:dPt>
          <c:dPt>
            <c:idx val="1"/>
            <c:bubble3D val="0"/>
            <c:explosion val="0"/>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E8E-4FB1-8F64-DEB1FCA0132E}"/>
              </c:ext>
            </c:extLst>
          </c:dPt>
          <c:dPt>
            <c:idx val="2"/>
            <c:bubble3D val="0"/>
            <c:explosion val="1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E8E-4FB1-8F64-DEB1FCA0132E}"/>
              </c:ext>
            </c:extLst>
          </c:dPt>
          <c:dPt>
            <c:idx val="3"/>
            <c:bubble3D val="0"/>
            <c:explosion val="17"/>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E8E-4FB1-8F64-DEB1FCA0132E}"/>
              </c:ext>
            </c:extLst>
          </c:dPt>
          <c:dPt>
            <c:idx val="4"/>
            <c:bubble3D val="0"/>
            <c:explosion val="26"/>
            <c:spPr>
              <a:solidFill>
                <a:schemeClr val="accent2">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9E8E-4FB1-8F64-DEB1FCA0132E}"/>
              </c:ext>
            </c:extLst>
          </c:dPt>
          <c:dPt>
            <c:idx val="5"/>
            <c:bubble3D val="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9E8E-4FB1-8F64-DEB1FCA0132E}"/>
              </c:ext>
            </c:extLst>
          </c:dPt>
          <c:dPt>
            <c:idx val="6"/>
            <c:bubble3D val="0"/>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9E8E-4FB1-8F64-DEB1FCA0132E}"/>
              </c:ext>
            </c:extLst>
          </c:dPt>
          <c:dPt>
            <c:idx val="7"/>
            <c:bubble3D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9E8E-4FB1-8F64-DEB1FCA0132E}"/>
              </c:ext>
            </c:extLst>
          </c:dPt>
          <c:dLbls>
            <c:dLbl>
              <c:idx val="0"/>
              <c:layout>
                <c:manualLayout>
                  <c:x val="-2.5870178739416744E-2"/>
                  <c:y val="-3.5443037974683553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ysClr val="windowText" lastClr="000000"/>
                      </a:solidFill>
                      <a:latin typeface="Corbel" panose="020B0503020204020204" pitchFamily="34" charset="0"/>
                      <a:ea typeface="+mn-ea"/>
                      <a:cs typeface="+mn-cs"/>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E8E-4FB1-8F64-DEB1FCA0132E}"/>
                </c:ext>
              </c:extLst>
            </c:dLbl>
            <c:dLbl>
              <c:idx val="1"/>
              <c:layout>
                <c:manualLayout>
                  <c:x val="-1.2528037748481102E-7"/>
                  <c:y val="0.10490224910636665"/>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ysClr val="windowText" lastClr="000000"/>
                      </a:solidFill>
                      <a:latin typeface="Corbel" panose="020B0503020204020204" pitchFamily="34" charset="0"/>
                      <a:ea typeface="+mn-ea"/>
                      <a:cs typeface="+mn-cs"/>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533396048918151"/>
                      <c:h val="0.2005824778231835"/>
                    </c:manualLayout>
                  </c15:layout>
                </c:ext>
                <c:ext xmlns:c16="http://schemas.microsoft.com/office/drawing/2014/chart" uri="{C3380CC4-5D6E-409C-BE32-E72D297353CC}">
                  <c16:uniqueId val="{00000003-9E8E-4FB1-8F64-DEB1FCA0132E}"/>
                </c:ext>
              </c:extLst>
            </c:dLbl>
            <c:dLbl>
              <c:idx val="2"/>
              <c:layout>
                <c:manualLayout>
                  <c:x val="0.19990592662276568"/>
                  <c:y val="3.041483105751021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E8E-4FB1-8F64-DEB1FCA0132E}"/>
                </c:ext>
              </c:extLst>
            </c:dLbl>
            <c:dLbl>
              <c:idx val="3"/>
              <c:layout>
                <c:manualLayout>
                  <c:x val="0.10112888052681092"/>
                  <c:y val="7.920103657928834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E8E-4FB1-8F64-DEB1FCA0132E}"/>
                </c:ext>
              </c:extLst>
            </c:dLbl>
            <c:dLbl>
              <c:idx val="4"/>
              <c:layout>
                <c:manualLayout>
                  <c:x val="1.6462841015992474E-2"/>
                  <c:y val="4.504056613176508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E8E-4FB1-8F64-DEB1FCA0132E}"/>
                </c:ext>
              </c:extLst>
            </c:dLbl>
            <c:dLbl>
              <c:idx val="5"/>
              <c:layout>
                <c:manualLayout>
                  <c:x val="-0.15051740357478835"/>
                  <c:y val="5.569620253164556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9E8E-4FB1-8F64-DEB1FCA0132E}"/>
                </c:ext>
              </c:extLst>
            </c:dLbl>
            <c:dLbl>
              <c:idx val="6"/>
              <c:layout>
                <c:manualLayout>
                  <c:x val="-0.14111006585136407"/>
                  <c:y val="-0.1012658227848102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E8E-4FB1-8F64-DEB1FCA0132E}"/>
                </c:ext>
              </c:extLst>
            </c:dLbl>
            <c:dLbl>
              <c:idx val="7"/>
              <c:layout>
                <c:manualLayout>
                  <c:x val="-0.1364063969896519"/>
                  <c:y val="-0.2784810126582278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9E8E-4FB1-8F64-DEB1FCA0132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ysClr val="windowText" lastClr="000000"/>
                    </a:solidFill>
                    <a:latin typeface="Corbel" panose="020B0503020204020204" pitchFamily="34" charset="0"/>
                    <a:ea typeface="+mn-ea"/>
                    <a:cs typeface="+mn-cs"/>
                  </a:defRPr>
                </a:pPr>
                <a:endParaRPr lang="es-E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Hoja1!$A$2:$A$9</c:f>
              <c:strCache>
                <c:ptCount val="8"/>
                <c:pt idx="0">
                  <c:v>Turismo</c:v>
                </c:pt>
                <c:pt idx="1">
                  <c:v>Ciclomotor/Motocicleta</c:v>
                </c:pt>
                <c:pt idx="2">
                  <c:v>Bicicleta</c:v>
                </c:pt>
                <c:pt idx="3">
                  <c:v>Furgoneta</c:v>
                </c:pt>
                <c:pt idx="4">
                  <c:v>Vehículo articulado</c:v>
                </c:pt>
                <c:pt idx="5">
                  <c:v>Camión</c:v>
                </c:pt>
                <c:pt idx="6">
                  <c:v>Maquinaria de obras y agrícola</c:v>
                </c:pt>
                <c:pt idx="7">
                  <c:v>Otros</c:v>
                </c:pt>
              </c:strCache>
            </c:strRef>
          </c:cat>
          <c:val>
            <c:numRef>
              <c:f>Hoja1!$B$2:$B$9</c:f>
              <c:numCache>
                <c:formatCode>0.0%</c:formatCode>
                <c:ptCount val="8"/>
                <c:pt idx="0">
                  <c:v>0.49099999999999999</c:v>
                </c:pt>
                <c:pt idx="1">
                  <c:v>0.39200000000000002</c:v>
                </c:pt>
                <c:pt idx="2">
                  <c:v>2.4E-2</c:v>
                </c:pt>
                <c:pt idx="3">
                  <c:v>3.4000000000000002E-2</c:v>
                </c:pt>
                <c:pt idx="4">
                  <c:v>1.4E-2</c:v>
                </c:pt>
                <c:pt idx="5">
                  <c:v>1.4E-2</c:v>
                </c:pt>
                <c:pt idx="6">
                  <c:v>1.4E-2</c:v>
                </c:pt>
                <c:pt idx="7">
                  <c:v>1.7000000000000001E-2</c:v>
                </c:pt>
              </c:numCache>
            </c:numRef>
          </c:val>
          <c:extLst>
            <c:ext xmlns:c16="http://schemas.microsoft.com/office/drawing/2014/chart" uri="{C3380CC4-5D6E-409C-BE32-E72D297353CC}">
              <c16:uniqueId val="{00000010-9E8E-4FB1-8F64-DEB1FCA0132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23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362212131761983E-2"/>
          <c:y val="0.16838473038971391"/>
          <c:w val="0.96658228457566986"/>
          <c:h val="0.65981700388717235"/>
        </c:manualLayout>
      </c:layout>
      <c:pie3DChart>
        <c:varyColors val="0"/>
        <c:ser>
          <c:idx val="0"/>
          <c:order val="0"/>
          <c:tx>
            <c:strRef>
              <c:f>Hoja1!$B$1</c:f>
              <c:strCache>
                <c:ptCount val="1"/>
                <c:pt idx="0">
                  <c:v>PORCENTAJE</c:v>
                </c:pt>
              </c:strCache>
            </c:strRef>
          </c:tx>
          <c:spPr>
            <a:solidFill>
              <a:schemeClr val="accent1">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plosion val="5"/>
          <c:dPt>
            <c:idx val="0"/>
            <c:bubble3D val="0"/>
            <c:spPr>
              <a:solidFill>
                <a:schemeClr val="accent5">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C95-41B2-80B9-808FDA8D68BC}"/>
              </c:ext>
            </c:extLst>
          </c:dPt>
          <c:dPt>
            <c:idx val="1"/>
            <c:bubble3D val="0"/>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C95-41B2-80B9-808FDA8D68BC}"/>
              </c:ext>
            </c:extLst>
          </c:dPt>
          <c:dPt>
            <c:idx val="2"/>
            <c:bubble3D val="0"/>
            <c:explosion val="1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C95-41B2-80B9-808FDA8D68BC}"/>
              </c:ext>
            </c:extLst>
          </c:dPt>
          <c:dPt>
            <c:idx val="3"/>
            <c:bubble3D val="0"/>
            <c:explosion val="17"/>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7C95-41B2-80B9-808FDA8D68BC}"/>
              </c:ext>
            </c:extLst>
          </c:dPt>
          <c:dPt>
            <c:idx val="4"/>
            <c:bubble3D val="0"/>
            <c:explosion val="29"/>
            <c:spPr>
              <a:solidFill>
                <a:schemeClr val="accent2">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7C95-41B2-80B9-808FDA8D68BC}"/>
              </c:ext>
            </c:extLst>
          </c:dPt>
          <c:dPt>
            <c:idx val="5"/>
            <c:bubble3D val="0"/>
            <c:explosion val="33"/>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7C95-41B2-80B9-808FDA8D68BC}"/>
              </c:ext>
            </c:extLst>
          </c:dPt>
          <c:dPt>
            <c:idx val="6"/>
            <c:bubble3D val="0"/>
            <c:explosion val="42"/>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7C95-41B2-80B9-808FDA8D68BC}"/>
              </c:ext>
            </c:extLst>
          </c:dPt>
          <c:dPt>
            <c:idx val="7"/>
            <c:bubble3D val="0"/>
            <c:explosion val="44"/>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7C95-41B2-80B9-808FDA8D68BC}"/>
              </c:ext>
            </c:extLst>
          </c:dPt>
          <c:dLbls>
            <c:dLbl>
              <c:idx val="0"/>
              <c:layout>
                <c:manualLayout>
                  <c:x val="-2.5870178739416744E-2"/>
                  <c:y val="-3.544303797468355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Corbel" panose="020B0503020204020204" pitchFamily="34" charset="0"/>
                      <a:ea typeface="+mn-ea"/>
                      <a:cs typeface="+mn-cs"/>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C95-41B2-80B9-808FDA8D68BC}"/>
                </c:ext>
              </c:extLst>
            </c:dLbl>
            <c:dLbl>
              <c:idx val="1"/>
              <c:layout>
                <c:manualLayout>
                  <c:x val="4.8212605832549452E-2"/>
                  <c:y val="9.620253164556952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Corbel" panose="020B0503020204020204" pitchFamily="34" charset="0"/>
                      <a:ea typeface="+mn-ea"/>
                      <a:cs typeface="+mn-cs"/>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533396048918151"/>
                      <c:h val="0.2005824778231835"/>
                    </c:manualLayout>
                  </c15:layout>
                </c:ext>
                <c:ext xmlns:c16="http://schemas.microsoft.com/office/drawing/2014/chart" uri="{C3380CC4-5D6E-409C-BE32-E72D297353CC}">
                  <c16:uniqueId val="{00000003-7C95-41B2-80B9-808FDA8D68BC}"/>
                </c:ext>
              </c:extLst>
            </c:dLbl>
            <c:dLbl>
              <c:idx val="2"/>
              <c:layout>
                <c:manualLayout>
                  <c:x val="0.21401693320790216"/>
                  <c:y val="6.582278481012648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7C95-41B2-80B9-808FDA8D68BC}"/>
                </c:ext>
              </c:extLst>
            </c:dLbl>
            <c:dLbl>
              <c:idx val="3"/>
              <c:layout>
                <c:manualLayout>
                  <c:x val="0.1105362182502351"/>
                  <c:y val="8.494886873318049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C95-41B2-80B9-808FDA8D68BC}"/>
                </c:ext>
              </c:extLst>
            </c:dLbl>
            <c:dLbl>
              <c:idx val="4"/>
              <c:layout>
                <c:manualLayout>
                  <c:x val="-0.138758231420508"/>
                  <c:y val="8.142728994318738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C95-41B2-80B9-808FDA8D68BC}"/>
                </c:ext>
              </c:extLst>
            </c:dLbl>
            <c:dLbl>
              <c:idx val="5"/>
              <c:layout>
                <c:manualLayout>
                  <c:x val="-0.12229539040451552"/>
                  <c:y val="2.531645569620253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C95-41B2-80B9-808FDA8D68BC}"/>
                </c:ext>
              </c:extLst>
            </c:dLbl>
            <c:dLbl>
              <c:idx val="6"/>
              <c:layout>
                <c:manualLayout>
                  <c:x val="-6.3499529633113824E-2"/>
                  <c:y val="-0.1924050632911392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7C95-41B2-80B9-808FDA8D68BC}"/>
                </c:ext>
              </c:extLst>
            </c:dLbl>
            <c:dLbl>
              <c:idx val="7"/>
              <c:layout>
                <c:manualLayout>
                  <c:x val="-0.12935089369708369"/>
                  <c:y val="-0.2683544303797469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7C95-41B2-80B9-808FDA8D68B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Corbel" panose="020B0503020204020204" pitchFamily="34" charset="0"/>
                    <a:ea typeface="+mn-ea"/>
                    <a:cs typeface="+mn-cs"/>
                  </a:defRPr>
                </a:pPr>
                <a:endParaRPr lang="es-E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Hoja1!$A$2:$A$9</c:f>
              <c:strCache>
                <c:ptCount val="8"/>
                <c:pt idx="0">
                  <c:v>Turismo</c:v>
                </c:pt>
                <c:pt idx="1">
                  <c:v>Ciclomotor/Motocicleta</c:v>
                </c:pt>
                <c:pt idx="2">
                  <c:v>Bicicleta</c:v>
                </c:pt>
                <c:pt idx="3">
                  <c:v>Furgoneta</c:v>
                </c:pt>
                <c:pt idx="4">
                  <c:v>Vehículo articulado</c:v>
                </c:pt>
                <c:pt idx="5">
                  <c:v>Camión</c:v>
                </c:pt>
                <c:pt idx="6">
                  <c:v>Maquinaria de obras y agrícola</c:v>
                </c:pt>
                <c:pt idx="7">
                  <c:v>Otros</c:v>
                </c:pt>
              </c:strCache>
            </c:strRef>
          </c:cat>
          <c:val>
            <c:numRef>
              <c:f>Hoja1!$B$2:$B$9</c:f>
              <c:numCache>
                <c:formatCode>0.0%</c:formatCode>
                <c:ptCount val="8"/>
                <c:pt idx="0">
                  <c:v>0.42799999999999999</c:v>
                </c:pt>
                <c:pt idx="1">
                  <c:v>0.443</c:v>
                </c:pt>
                <c:pt idx="2">
                  <c:v>4.2999999999999997E-2</c:v>
                </c:pt>
                <c:pt idx="3">
                  <c:v>4.2999999999999997E-2</c:v>
                </c:pt>
                <c:pt idx="4">
                  <c:v>1.4E-2</c:v>
                </c:pt>
                <c:pt idx="7">
                  <c:v>2.9000000000000001E-2</c:v>
                </c:pt>
              </c:numCache>
            </c:numRef>
          </c:val>
          <c:extLst>
            <c:ext xmlns:c16="http://schemas.microsoft.com/office/drawing/2014/chart" uri="{C3380CC4-5D6E-409C-BE32-E72D297353CC}">
              <c16:uniqueId val="{00000010-7C95-41B2-80B9-808FDA8D68BC}"/>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2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41771542433019E-2"/>
          <c:y val="0.17344802152895447"/>
          <c:w val="0.96658228457566986"/>
          <c:h val="0.65981700388717235"/>
        </c:manualLayout>
      </c:layout>
      <c:pie3DChart>
        <c:varyColors val="0"/>
        <c:ser>
          <c:idx val="0"/>
          <c:order val="0"/>
          <c:tx>
            <c:strRef>
              <c:f>Hoja1!$B$1</c:f>
              <c:strCache>
                <c:ptCount val="1"/>
                <c:pt idx="0">
                  <c:v>PORCENTAJE</c:v>
                </c:pt>
              </c:strCache>
            </c:strRef>
          </c:tx>
          <c:spPr>
            <a:solidFill>
              <a:schemeClr val="accent1">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plosion val="5"/>
          <c:dPt>
            <c:idx val="0"/>
            <c:bubble3D val="0"/>
            <c:spPr>
              <a:solidFill>
                <a:schemeClr val="accent5">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8DB-4BF3-B383-625A7A598A15}"/>
              </c:ext>
            </c:extLst>
          </c:dPt>
          <c:dPt>
            <c:idx val="1"/>
            <c:bubble3D val="0"/>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8DB-4BF3-B383-625A7A598A15}"/>
              </c:ext>
            </c:extLst>
          </c:dPt>
          <c:dPt>
            <c:idx val="2"/>
            <c:bubble3D val="0"/>
            <c:explosion val="1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8DB-4BF3-B383-625A7A598A15}"/>
              </c:ext>
            </c:extLst>
          </c:dPt>
          <c:dPt>
            <c:idx val="3"/>
            <c:bubble3D val="0"/>
            <c:explosion val="17"/>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8DB-4BF3-B383-625A7A598A15}"/>
              </c:ext>
            </c:extLst>
          </c:dPt>
          <c:dPt>
            <c:idx val="4"/>
            <c:bubble3D val="0"/>
            <c:explosion val="25"/>
            <c:spPr>
              <a:solidFill>
                <a:schemeClr val="accent2">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48DB-4BF3-B383-625A7A598A15}"/>
              </c:ext>
            </c:extLst>
          </c:dPt>
          <c:dPt>
            <c:idx val="5"/>
            <c:bubble3D val="0"/>
            <c:explosion val="33"/>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48DB-4BF3-B383-625A7A598A15}"/>
              </c:ext>
            </c:extLst>
          </c:dPt>
          <c:dPt>
            <c:idx val="6"/>
            <c:bubble3D val="0"/>
            <c:explosion val="42"/>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48DB-4BF3-B383-625A7A598A15}"/>
              </c:ext>
            </c:extLst>
          </c:dPt>
          <c:dLbls>
            <c:dLbl>
              <c:idx val="0"/>
              <c:layout>
                <c:manualLayout>
                  <c:x val="-2.5870178739416744E-2"/>
                  <c:y val="-3.544303797468355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Corbel" panose="020B0503020204020204" pitchFamily="34" charset="0"/>
                      <a:ea typeface="+mn-ea"/>
                      <a:cs typeface="+mn-cs"/>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8DB-4BF3-B383-625A7A598A15}"/>
                </c:ext>
              </c:extLst>
            </c:dLbl>
            <c:dLbl>
              <c:idx val="1"/>
              <c:layout>
                <c:manualLayout>
                  <c:x val="4.8212605832549452E-2"/>
                  <c:y val="9.620253164556952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Corbel" panose="020B0503020204020204" pitchFamily="34" charset="0"/>
                      <a:ea typeface="+mn-ea"/>
                      <a:cs typeface="+mn-cs"/>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533396048918151"/>
                      <c:h val="0.2005824778231835"/>
                    </c:manualLayout>
                  </c15:layout>
                </c:ext>
                <c:ext xmlns:c16="http://schemas.microsoft.com/office/drawing/2014/chart" uri="{C3380CC4-5D6E-409C-BE32-E72D297353CC}">
                  <c16:uniqueId val="{00000003-48DB-4BF3-B383-625A7A598A15}"/>
                </c:ext>
              </c:extLst>
            </c:dLbl>
            <c:dLbl>
              <c:idx val="2"/>
              <c:layout>
                <c:manualLayout>
                  <c:x val="0.18109125117591721"/>
                  <c:y val="0.1468354430379745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8DB-4BF3-B383-625A7A598A15}"/>
                </c:ext>
              </c:extLst>
            </c:dLbl>
            <c:dLbl>
              <c:idx val="3"/>
              <c:layout>
                <c:manualLayout>
                  <c:x val="7.0555032925682035E-2"/>
                  <c:y val="0.20253164556962025"/>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8DB-4BF3-B383-625A7A598A15}"/>
                </c:ext>
              </c:extLst>
            </c:dLbl>
            <c:dLbl>
              <c:idx val="4"/>
              <c:layout>
                <c:manualLayout>
                  <c:x val="-7.9962370649106301E-2"/>
                  <c:y val="0.1873417721518987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48DB-4BF3-B383-625A7A598A15}"/>
                </c:ext>
              </c:extLst>
            </c:dLbl>
            <c:dLbl>
              <c:idx val="5"/>
              <c:layout>
                <c:manualLayout>
                  <c:x val="-0.12229539040451552"/>
                  <c:y val="2.531645569620253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48DB-4BF3-B383-625A7A598A15}"/>
                </c:ext>
              </c:extLst>
            </c:dLbl>
            <c:dLbl>
              <c:idx val="6"/>
              <c:layout>
                <c:manualLayout>
                  <c:x val="-6.3499529633113824E-2"/>
                  <c:y val="-0.1924050632911392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48DB-4BF3-B383-625A7A598A15}"/>
                </c:ext>
              </c:extLst>
            </c:dLbl>
            <c:dLbl>
              <c:idx val="7"/>
              <c:layout>
                <c:manualLayout>
                  <c:x val="-6.5851364063969922E-2"/>
                  <c:y val="-0.2734177215189873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48DB-4BF3-B383-625A7A598A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Corbel" panose="020B0503020204020204" pitchFamily="34" charset="0"/>
                    <a:ea typeface="+mn-ea"/>
                    <a:cs typeface="+mn-cs"/>
                  </a:defRPr>
                </a:pPr>
                <a:endParaRPr lang="es-E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Hoja1!$A$2:$A$9</c:f>
              <c:strCache>
                <c:ptCount val="8"/>
                <c:pt idx="0">
                  <c:v>Turismo</c:v>
                </c:pt>
                <c:pt idx="1">
                  <c:v>Ciclomotor/Motocicleta</c:v>
                </c:pt>
                <c:pt idx="2">
                  <c:v>Bicicleta</c:v>
                </c:pt>
                <c:pt idx="3">
                  <c:v>Furgoneta</c:v>
                </c:pt>
                <c:pt idx="4">
                  <c:v>Vehículo articulado</c:v>
                </c:pt>
                <c:pt idx="5">
                  <c:v>Camión</c:v>
                </c:pt>
                <c:pt idx="6">
                  <c:v>Maquinaria de obras y agrícola</c:v>
                </c:pt>
                <c:pt idx="7">
                  <c:v>Otros</c:v>
                </c:pt>
              </c:strCache>
            </c:strRef>
          </c:cat>
          <c:val>
            <c:numRef>
              <c:f>Hoja1!$B$2:$B$9</c:f>
              <c:numCache>
                <c:formatCode>0.0%</c:formatCode>
                <c:ptCount val="8"/>
                <c:pt idx="0">
                  <c:v>0.42</c:v>
                </c:pt>
                <c:pt idx="1">
                  <c:v>0.46</c:v>
                </c:pt>
                <c:pt idx="3">
                  <c:v>0.02</c:v>
                </c:pt>
                <c:pt idx="4">
                  <c:v>0.02</c:v>
                </c:pt>
                <c:pt idx="5">
                  <c:v>0.06</c:v>
                </c:pt>
                <c:pt idx="6">
                  <c:v>0.02</c:v>
                </c:pt>
              </c:numCache>
            </c:numRef>
          </c:val>
          <c:extLst>
            <c:ext xmlns:c16="http://schemas.microsoft.com/office/drawing/2014/chart" uri="{C3380CC4-5D6E-409C-BE32-E72D297353CC}">
              <c16:uniqueId val="{0000000F-48DB-4BF3-B383-625A7A598A15}"/>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rgbClr val="336699"/>
                </a:solidFill>
                <a:latin typeface="Corbel" panose="020B0503020204020204" pitchFamily="34" charset="0"/>
                <a:ea typeface="+mn-ea"/>
                <a:cs typeface="+mn-cs"/>
              </a:defRPr>
            </a:pPr>
            <a:r>
              <a:rPr lang="es-ES" sz="1400">
                <a:solidFill>
                  <a:srgbClr val="336699"/>
                </a:solidFill>
                <a:latin typeface="Corbel" panose="020B0503020204020204" pitchFamily="34" charset="0"/>
              </a:rPr>
              <a:t>Rango de edad</a:t>
            </a:r>
          </a:p>
        </c:rich>
      </c:tx>
      <c:layout>
        <c:manualLayout>
          <c:xMode val="edge"/>
          <c:yMode val="edge"/>
          <c:x val="0.38414863593603016"/>
          <c:y val="0.88022767154105741"/>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336699"/>
              </a:solidFill>
              <a:latin typeface="Corbel" panose="020B0503020204020204" pitchFamily="34" charset="0"/>
              <a:ea typeface="+mn-ea"/>
              <a:cs typeface="+mn-cs"/>
            </a:defRPr>
          </a:pPr>
          <a:endParaRPr lang="es-E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505581440137481E-2"/>
          <c:y val="0.19899242594675665"/>
          <c:w val="0.91673524640558213"/>
          <c:h val="0.59884514435695535"/>
        </c:manualLayout>
      </c:layout>
      <c:bar3DChart>
        <c:barDir val="col"/>
        <c:grouping val="clustered"/>
        <c:varyColors val="0"/>
        <c:ser>
          <c:idx val="0"/>
          <c:order val="0"/>
          <c:tx>
            <c:strRef>
              <c:f>Hoja1!$B$1</c:f>
              <c:strCache>
                <c:ptCount val="1"/>
                <c:pt idx="0">
                  <c:v>Sábado/Domingo/Festivo</c:v>
                </c:pt>
              </c:strCache>
            </c:strRef>
          </c:tx>
          <c:spPr>
            <a:solidFill>
              <a:schemeClr val="accent2">
                <a:lumMod val="75000"/>
                <a:alpha val="85000"/>
              </a:schemeClr>
            </a:solidFill>
            <a:ln w="9525" cap="flat" cmpd="sng" algn="ctr">
              <a:solidFill>
                <a:schemeClr val="accent2">
                  <a:shade val="76000"/>
                  <a:lumMod val="75000"/>
                </a:schemeClr>
              </a:solidFill>
              <a:round/>
            </a:ln>
            <a:effectLst/>
            <a:sp3d contourW="9525">
              <a:contourClr>
                <a:schemeClr val="accent2">
                  <a:shade val="76000"/>
                  <a:lumMod val="75000"/>
                </a:schemeClr>
              </a:contourClr>
            </a:sp3d>
          </c:spPr>
          <c:invertIfNegative val="0"/>
          <c:dLbls>
            <c:dLbl>
              <c:idx val="0"/>
              <c:layout>
                <c:manualLayout>
                  <c:x val="4.7036688617121351E-3"/>
                  <c:y val="-1.5238095238095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A1-4DDE-8865-00DFEEA18186}"/>
                </c:ext>
              </c:extLst>
            </c:dLbl>
            <c:dLbl>
              <c:idx val="2"/>
              <c:layout>
                <c:manualLayout>
                  <c:x val="-4.7036688617121351E-3"/>
                  <c:y val="-6.85283536063042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A1-4DDE-8865-00DFEEA18186}"/>
                </c:ext>
              </c:extLst>
            </c:dLbl>
            <c:dLbl>
              <c:idx val="3"/>
              <c:layout>
                <c:manualLayout>
                  <c:x val="2.3518344308559817E-3"/>
                  <c:y val="-6.85283536063052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A1-4DDE-8865-00DFEEA18186}"/>
                </c:ext>
              </c:extLst>
            </c:dLbl>
            <c:dLbl>
              <c:idx val="4"/>
              <c:layout>
                <c:manualLayout>
                  <c:x val="-7.0555032925682893E-3"/>
                  <c:y val="-6.98404630382811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A1-4DDE-8865-00DFEEA18186}"/>
                </c:ext>
              </c:extLst>
            </c:dLbl>
            <c:dLbl>
              <c:idx val="5"/>
              <c:layout>
                <c:manualLayout>
                  <c:x val="-2.116650987770461E-2"/>
                  <c:y val="-3.80952380952387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A1-4DDE-8865-00DFEEA18186}"/>
                </c:ext>
              </c:extLst>
            </c:dLbl>
            <c:dLbl>
              <c:idx val="6"/>
              <c:layout>
                <c:manualLayout>
                  <c:x val="-1.881467544684854E-2"/>
                  <c:y val="3.80952380952380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A1-4DDE-8865-00DFEEA18186}"/>
                </c:ext>
              </c:extLst>
            </c:dLbl>
            <c:spPr>
              <a:solidFill>
                <a:schemeClr val="bg1"/>
              </a:solid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18-24</c:v>
                </c:pt>
                <c:pt idx="1">
                  <c:v>25-34</c:v>
                </c:pt>
                <c:pt idx="2">
                  <c:v>35-44</c:v>
                </c:pt>
                <c:pt idx="3">
                  <c:v>45-54</c:v>
                </c:pt>
                <c:pt idx="4">
                  <c:v>55-64</c:v>
                </c:pt>
                <c:pt idx="5">
                  <c:v>≥65</c:v>
                </c:pt>
              </c:strCache>
            </c:strRef>
          </c:cat>
          <c:val>
            <c:numRef>
              <c:f>Hoja1!$B$2:$B$7</c:f>
              <c:numCache>
                <c:formatCode>0.0%</c:formatCode>
                <c:ptCount val="6"/>
                <c:pt idx="0">
                  <c:v>3.1E-2</c:v>
                </c:pt>
                <c:pt idx="1">
                  <c:v>8.8999999999999996E-2</c:v>
                </c:pt>
                <c:pt idx="2">
                  <c:v>0.10299999999999999</c:v>
                </c:pt>
                <c:pt idx="3">
                  <c:v>0.106</c:v>
                </c:pt>
                <c:pt idx="4">
                  <c:v>5.5E-2</c:v>
                </c:pt>
                <c:pt idx="5">
                  <c:v>3.7999999999999999E-2</c:v>
                </c:pt>
              </c:numCache>
            </c:numRef>
          </c:val>
          <c:extLst>
            <c:ext xmlns:c16="http://schemas.microsoft.com/office/drawing/2014/chart" uri="{C3380CC4-5D6E-409C-BE32-E72D297353CC}">
              <c16:uniqueId val="{00000006-72A1-4DDE-8865-00DFEEA18186}"/>
            </c:ext>
          </c:extLst>
        </c:ser>
        <c:ser>
          <c:idx val="1"/>
          <c:order val="1"/>
          <c:tx>
            <c:strRef>
              <c:f>Hoja1!$C$1</c:f>
              <c:strCache>
                <c:ptCount val="1"/>
                <c:pt idx="0">
                  <c:v>Laborable</c:v>
                </c:pt>
              </c:strCache>
            </c:strRef>
          </c:tx>
          <c:spPr>
            <a:solidFill>
              <a:schemeClr val="accent4">
                <a:lumMod val="60000"/>
                <a:lumOff val="40000"/>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dLbl>
              <c:idx val="0"/>
              <c:layout>
                <c:manualLayout>
                  <c:x val="1.4111006585136407E-2"/>
                  <c:y val="-1.1428571428571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A1-4DDE-8865-00DFEEA18186}"/>
                </c:ext>
              </c:extLst>
            </c:dLbl>
            <c:dLbl>
              <c:idx val="1"/>
              <c:layout>
                <c:manualLayout>
                  <c:x val="1.17591721542803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A1-4DDE-8865-00DFEEA18186}"/>
                </c:ext>
              </c:extLst>
            </c:dLbl>
            <c:dLbl>
              <c:idx val="2"/>
              <c:layout>
                <c:manualLayout>
                  <c:x val="4.7036688617121351E-3"/>
                  <c:y val="-3.8095238095238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A1-4DDE-8865-00DFEEA18186}"/>
                </c:ext>
              </c:extLst>
            </c:dLbl>
            <c:dLbl>
              <c:idx val="3"/>
              <c:layout>
                <c:manualLayout>
                  <c:x val="-7.0555032925682035E-3"/>
                  <c:y val="-9.89606299212600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A1-4DDE-8865-00DFEEA18186}"/>
                </c:ext>
              </c:extLst>
            </c:dLbl>
            <c:dLbl>
              <c:idx val="4"/>
              <c:layout>
                <c:manualLayout>
                  <c:x val="-7.0555032925682035E-3"/>
                  <c:y val="1.53250843644544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A1-4DDE-8865-00DFEEA18186}"/>
                </c:ext>
              </c:extLst>
            </c:dLbl>
            <c:dLbl>
              <c:idx val="5"/>
              <c:layout>
                <c:manualLayout>
                  <c:x val="-2.3518344308559817E-3"/>
                  <c:y val="5.7250843644543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A1-4DDE-8865-00DFEEA18186}"/>
                </c:ext>
              </c:extLst>
            </c:dLbl>
            <c:dLbl>
              <c:idx val="6"/>
              <c:layout>
                <c:manualLayout>
                  <c:x val="-1.1759172154280339E-2"/>
                  <c:y val="-5.70348706411695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2A1-4DDE-8865-00DFEEA18186}"/>
                </c:ext>
              </c:extLst>
            </c:dLbl>
            <c:spPr>
              <a:solidFill>
                <a:schemeClr val="bg1"/>
              </a:solid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18-24</c:v>
                </c:pt>
                <c:pt idx="1">
                  <c:v>25-34</c:v>
                </c:pt>
                <c:pt idx="2">
                  <c:v>35-44</c:v>
                </c:pt>
                <c:pt idx="3">
                  <c:v>45-54</c:v>
                </c:pt>
                <c:pt idx="4">
                  <c:v>55-64</c:v>
                </c:pt>
                <c:pt idx="5">
                  <c:v>≥65</c:v>
                </c:pt>
              </c:strCache>
            </c:strRef>
          </c:cat>
          <c:val>
            <c:numRef>
              <c:f>Hoja1!$C$2:$C$7</c:f>
              <c:numCache>
                <c:formatCode>0.0%</c:formatCode>
                <c:ptCount val="6"/>
                <c:pt idx="0">
                  <c:v>4.4999999999999998E-2</c:v>
                </c:pt>
                <c:pt idx="1">
                  <c:v>0.11700000000000001</c:v>
                </c:pt>
                <c:pt idx="2">
                  <c:v>0.13800000000000001</c:v>
                </c:pt>
                <c:pt idx="3">
                  <c:v>0.13100000000000001</c:v>
                </c:pt>
                <c:pt idx="4">
                  <c:v>6.5000000000000002E-2</c:v>
                </c:pt>
                <c:pt idx="5">
                  <c:v>8.2000000000000003E-2</c:v>
                </c:pt>
              </c:numCache>
            </c:numRef>
          </c:val>
          <c:extLst>
            <c:ext xmlns:c16="http://schemas.microsoft.com/office/drawing/2014/chart" uri="{C3380CC4-5D6E-409C-BE32-E72D297353CC}">
              <c16:uniqueId val="{0000000E-72A1-4DDE-8865-00DFEEA18186}"/>
            </c:ext>
          </c:extLst>
        </c:ser>
        <c:dLbls>
          <c:showLegendKey val="0"/>
          <c:showVal val="1"/>
          <c:showCatName val="0"/>
          <c:showSerName val="0"/>
          <c:showPercent val="0"/>
          <c:showBubbleSize val="0"/>
        </c:dLbls>
        <c:gapWidth val="65"/>
        <c:shape val="box"/>
        <c:axId val="693254287"/>
        <c:axId val="656144223"/>
        <c:axId val="0"/>
      </c:bar3DChart>
      <c:catAx>
        <c:axId val="69325428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100" b="0" i="0" u="none" strike="noStrike" kern="1200" cap="all" baseline="0">
                <a:solidFill>
                  <a:schemeClr val="tx1"/>
                </a:solidFill>
                <a:latin typeface="Corbel" panose="020B0503020204020204" pitchFamily="34" charset="0"/>
                <a:ea typeface="+mn-ea"/>
                <a:cs typeface="+mn-cs"/>
              </a:defRPr>
            </a:pPr>
            <a:endParaRPr lang="es-ES"/>
          </a:p>
        </c:txPr>
        <c:crossAx val="656144223"/>
        <c:crosses val="autoZero"/>
        <c:auto val="1"/>
        <c:lblAlgn val="ctr"/>
        <c:lblOffset val="100"/>
        <c:noMultiLvlLbl val="0"/>
      </c:catAx>
      <c:valAx>
        <c:axId val="656144223"/>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693254287"/>
        <c:crosses val="autoZero"/>
        <c:crossBetween val="between"/>
      </c:valAx>
      <c:spPr>
        <a:noFill/>
        <a:ln>
          <a:noFill/>
        </a:ln>
        <a:effectLst/>
      </c:spPr>
    </c:plotArea>
    <c:legend>
      <c:legendPos val="b"/>
      <c:layout>
        <c:manualLayout>
          <c:xMode val="edge"/>
          <c:yMode val="edge"/>
          <c:x val="0.12108729264043415"/>
          <c:y val="1.6997253178927051E-2"/>
          <c:w val="0.73731781543383423"/>
          <c:h val="7.350731158605174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bg1"/>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1154547003355526"/>
          <c:y val="6.4217620945529949E-2"/>
          <c:w val="0.64429300523699817"/>
          <c:h val="0.89587094823023661"/>
        </c:manualLayout>
      </c:layout>
      <c:bar3DChart>
        <c:barDir val="bar"/>
        <c:grouping val="clustered"/>
        <c:varyColors val="0"/>
        <c:ser>
          <c:idx val="0"/>
          <c:order val="0"/>
          <c:tx>
            <c:strRef>
              <c:f>Hoja1!$B$1</c:f>
              <c:strCache>
                <c:ptCount val="1"/>
                <c:pt idx="0">
                  <c:v>Nº fallecidos</c:v>
                </c:pt>
              </c:strCache>
            </c:strRef>
          </c:tx>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invertIfNegative val="0"/>
          <c:dPt>
            <c:idx val="0"/>
            <c:invertIfNegative val="0"/>
            <c:bubble3D val="0"/>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extLst>
              <c:ext xmlns:c16="http://schemas.microsoft.com/office/drawing/2014/chart" uri="{C3380CC4-5D6E-409C-BE32-E72D297353CC}">
                <c16:uniqueId val="{00000001-DC4F-41B2-840B-87895510DB66}"/>
              </c:ext>
            </c:extLst>
          </c:dPt>
          <c:dPt>
            <c:idx val="1"/>
            <c:invertIfNegative val="0"/>
            <c:bubble3D val="0"/>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extLst>
              <c:ext xmlns:c16="http://schemas.microsoft.com/office/drawing/2014/chart" uri="{C3380CC4-5D6E-409C-BE32-E72D297353CC}">
                <c16:uniqueId val="{00000003-DC4F-41B2-840B-87895510DB66}"/>
              </c:ext>
            </c:extLst>
          </c:dPt>
          <c:dPt>
            <c:idx val="2"/>
            <c:invertIfNegative val="0"/>
            <c:bubble3D val="0"/>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extLst>
              <c:ext xmlns:c16="http://schemas.microsoft.com/office/drawing/2014/chart" uri="{C3380CC4-5D6E-409C-BE32-E72D297353CC}">
                <c16:uniqueId val="{00000005-DC4F-41B2-840B-87895510DB66}"/>
              </c:ext>
            </c:extLst>
          </c:dPt>
          <c:dPt>
            <c:idx val="3"/>
            <c:invertIfNegative val="0"/>
            <c:bubble3D val="0"/>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extLst>
              <c:ext xmlns:c16="http://schemas.microsoft.com/office/drawing/2014/chart" uri="{C3380CC4-5D6E-409C-BE32-E72D297353CC}">
                <c16:uniqueId val="{00000007-DC4F-41B2-840B-87895510DB66}"/>
              </c:ext>
            </c:extLst>
          </c:dPt>
          <c:dPt>
            <c:idx val="4"/>
            <c:invertIfNegative val="0"/>
            <c:bubble3D val="0"/>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extLst>
              <c:ext xmlns:c16="http://schemas.microsoft.com/office/drawing/2014/chart" uri="{C3380CC4-5D6E-409C-BE32-E72D297353CC}">
                <c16:uniqueId val="{00000009-DC4F-41B2-840B-87895510DB66}"/>
              </c:ext>
            </c:extLst>
          </c:dPt>
          <c:dPt>
            <c:idx val="5"/>
            <c:invertIfNegative val="0"/>
            <c:bubble3D val="0"/>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extLst>
              <c:ext xmlns:c16="http://schemas.microsoft.com/office/drawing/2014/chart" uri="{C3380CC4-5D6E-409C-BE32-E72D297353CC}">
                <c16:uniqueId val="{0000000B-DC4F-41B2-840B-87895510DB66}"/>
              </c:ext>
            </c:extLst>
          </c:dPt>
          <c:dPt>
            <c:idx val="6"/>
            <c:invertIfNegative val="0"/>
            <c:bubble3D val="0"/>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extLst>
              <c:ext xmlns:c16="http://schemas.microsoft.com/office/drawing/2014/chart" uri="{C3380CC4-5D6E-409C-BE32-E72D297353CC}">
                <c16:uniqueId val="{0000000D-DC4F-41B2-840B-87895510DB66}"/>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Hoja1!$A$2:$A$19</c:f>
              <c:strCache>
                <c:ptCount val="18"/>
                <c:pt idx="0">
                  <c:v>Andalucía</c:v>
                </c:pt>
                <c:pt idx="1">
                  <c:v>Cataluña</c:v>
                </c:pt>
                <c:pt idx="2">
                  <c:v>Castilla y León</c:v>
                </c:pt>
                <c:pt idx="3">
                  <c:v>Castilla - La Mancha</c:v>
                </c:pt>
                <c:pt idx="4">
                  <c:v>Madrid</c:v>
                </c:pt>
                <c:pt idx="5">
                  <c:v>Galicia</c:v>
                </c:pt>
                <c:pt idx="6">
                  <c:v>País Vasco</c:v>
                </c:pt>
                <c:pt idx="7">
                  <c:v>Comunidad Valenciana</c:v>
                </c:pt>
                <c:pt idx="8">
                  <c:v>Murcia</c:v>
                </c:pt>
                <c:pt idx="9">
                  <c:v>Canarias</c:v>
                </c:pt>
                <c:pt idx="10">
                  <c:v>Aragón</c:v>
                </c:pt>
                <c:pt idx="11">
                  <c:v>Estremadura</c:v>
                </c:pt>
                <c:pt idx="12">
                  <c:v>Navarra</c:v>
                </c:pt>
                <c:pt idx="13">
                  <c:v>Cantabria</c:v>
                </c:pt>
                <c:pt idx="14">
                  <c:v>La Rioja</c:v>
                </c:pt>
                <c:pt idx="15">
                  <c:v>Asturias</c:v>
                </c:pt>
                <c:pt idx="16">
                  <c:v>Baleares</c:v>
                </c:pt>
                <c:pt idx="17">
                  <c:v>Ceuta y Melilla</c:v>
                </c:pt>
              </c:strCache>
            </c:strRef>
          </c:cat>
          <c:val>
            <c:numRef>
              <c:f>Hoja1!$B$2:$B$19</c:f>
              <c:numCache>
                <c:formatCode>0</c:formatCode>
                <c:ptCount val="18"/>
                <c:pt idx="0">
                  <c:v>168</c:v>
                </c:pt>
                <c:pt idx="1">
                  <c:v>153</c:v>
                </c:pt>
                <c:pt idx="2">
                  <c:v>80</c:v>
                </c:pt>
                <c:pt idx="3">
                  <c:v>63</c:v>
                </c:pt>
                <c:pt idx="4">
                  <c:v>49</c:v>
                </c:pt>
                <c:pt idx="5">
                  <c:v>46</c:v>
                </c:pt>
                <c:pt idx="6">
                  <c:v>40</c:v>
                </c:pt>
                <c:pt idx="7">
                  <c:v>39</c:v>
                </c:pt>
                <c:pt idx="8">
                  <c:v>38</c:v>
                </c:pt>
                <c:pt idx="9">
                  <c:v>32</c:v>
                </c:pt>
                <c:pt idx="10">
                  <c:v>33</c:v>
                </c:pt>
                <c:pt idx="11">
                  <c:v>20</c:v>
                </c:pt>
                <c:pt idx="12">
                  <c:v>13</c:v>
                </c:pt>
                <c:pt idx="13">
                  <c:v>11</c:v>
                </c:pt>
                <c:pt idx="14">
                  <c:v>10</c:v>
                </c:pt>
                <c:pt idx="15">
                  <c:v>8</c:v>
                </c:pt>
                <c:pt idx="16">
                  <c:v>3</c:v>
                </c:pt>
                <c:pt idx="17">
                  <c:v>2</c:v>
                </c:pt>
              </c:numCache>
            </c:numRef>
          </c:val>
          <c:extLst>
            <c:ext xmlns:c16="http://schemas.microsoft.com/office/drawing/2014/chart" uri="{C3380CC4-5D6E-409C-BE32-E72D297353CC}">
              <c16:uniqueId val="{0000000E-DC4F-41B2-840B-87895510DB66}"/>
            </c:ext>
          </c:extLst>
        </c:ser>
        <c:dLbls>
          <c:showLegendKey val="0"/>
          <c:showVal val="1"/>
          <c:showCatName val="0"/>
          <c:showSerName val="0"/>
          <c:showPercent val="0"/>
          <c:showBubbleSize val="0"/>
        </c:dLbls>
        <c:gapWidth val="65"/>
        <c:shape val="box"/>
        <c:axId val="1228596976"/>
        <c:axId val="1350377072"/>
        <c:axId val="0"/>
      </c:bar3DChart>
      <c:catAx>
        <c:axId val="1228596976"/>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none" baseline="0">
                <a:solidFill>
                  <a:schemeClr val="tx1"/>
                </a:solidFill>
                <a:latin typeface="Corbel" panose="020B0503020204020204" pitchFamily="34" charset="0"/>
                <a:ea typeface="+mn-ea"/>
                <a:cs typeface="+mn-cs"/>
              </a:defRPr>
            </a:pPr>
            <a:endParaRPr lang="es-ES"/>
          </a:p>
        </c:txPr>
        <c:crossAx val="1350377072"/>
        <c:crosses val="autoZero"/>
        <c:auto val="1"/>
        <c:lblAlgn val="ctr"/>
        <c:lblOffset val="100"/>
        <c:noMultiLvlLbl val="0"/>
      </c:catAx>
      <c:valAx>
        <c:axId val="1350377072"/>
        <c:scaling>
          <c:orientation val="minMax"/>
        </c:scaling>
        <c:delete val="0"/>
        <c:axPos val="t"/>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1228596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rgbClr val="336699"/>
                </a:solidFill>
                <a:latin typeface="Corbel" panose="020B0503020204020204" pitchFamily="34" charset="0"/>
                <a:ea typeface="+mn-ea"/>
                <a:cs typeface="+mn-cs"/>
              </a:defRPr>
            </a:pPr>
            <a:r>
              <a:rPr lang="es-ES" sz="1400">
                <a:solidFill>
                  <a:srgbClr val="336699"/>
                </a:solidFill>
                <a:latin typeface="Corbel" panose="020B0503020204020204" pitchFamily="34" charset="0"/>
              </a:rPr>
              <a:t>Rango de edad</a:t>
            </a:r>
          </a:p>
        </c:rich>
      </c:tx>
      <c:layout>
        <c:manualLayout>
          <c:xMode val="edge"/>
          <c:yMode val="edge"/>
          <c:x val="0.38414863593603016"/>
          <c:y val="0.88022767154105741"/>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336699"/>
              </a:solidFill>
              <a:latin typeface="Corbel" panose="020B0503020204020204" pitchFamily="34" charset="0"/>
              <a:ea typeface="+mn-ea"/>
              <a:cs typeface="+mn-cs"/>
            </a:defRPr>
          </a:pPr>
          <a:endParaRPr lang="es-E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505581440137481E-2"/>
          <c:y val="0.19899242594675665"/>
          <c:w val="0.91673524640558213"/>
          <c:h val="0.59884514435695535"/>
        </c:manualLayout>
      </c:layout>
      <c:bar3DChart>
        <c:barDir val="col"/>
        <c:grouping val="clustered"/>
        <c:varyColors val="0"/>
        <c:ser>
          <c:idx val="0"/>
          <c:order val="0"/>
          <c:tx>
            <c:strRef>
              <c:f>Hoja1!$B$1</c:f>
              <c:strCache>
                <c:ptCount val="1"/>
                <c:pt idx="0">
                  <c:v>Sábado/Domingo/Festivo</c:v>
                </c:pt>
              </c:strCache>
            </c:strRef>
          </c:tx>
          <c:spPr>
            <a:solidFill>
              <a:schemeClr val="accent2">
                <a:lumMod val="75000"/>
                <a:alpha val="85000"/>
              </a:schemeClr>
            </a:solidFill>
            <a:ln w="9525" cap="flat" cmpd="sng" algn="ctr">
              <a:solidFill>
                <a:schemeClr val="accent2">
                  <a:shade val="76000"/>
                  <a:lumMod val="75000"/>
                </a:schemeClr>
              </a:solidFill>
              <a:round/>
            </a:ln>
            <a:effectLst/>
            <a:sp3d contourW="9525">
              <a:contourClr>
                <a:schemeClr val="accent2">
                  <a:shade val="76000"/>
                  <a:lumMod val="75000"/>
                </a:schemeClr>
              </a:contourClr>
            </a:sp3d>
          </c:spPr>
          <c:invertIfNegative val="0"/>
          <c:dLbls>
            <c:dLbl>
              <c:idx val="0"/>
              <c:layout>
                <c:manualLayout>
                  <c:x val="-2.1456427221123349E-2"/>
                  <c:y val="-3.457743669976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BE-4432-9AA5-3641153D3011}"/>
                </c:ext>
              </c:extLst>
            </c:dLbl>
            <c:dLbl>
              <c:idx val="2"/>
              <c:layout>
                <c:manualLayout>
                  <c:x val="-4.7036688617121351E-3"/>
                  <c:y val="-6.85283536063042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BE-4432-9AA5-3641153D3011}"/>
                </c:ext>
              </c:extLst>
            </c:dLbl>
            <c:dLbl>
              <c:idx val="3"/>
              <c:layout>
                <c:manualLayout>
                  <c:x val="2.3518344308559817E-3"/>
                  <c:y val="-6.85283536063052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BE-4432-9AA5-3641153D3011}"/>
                </c:ext>
              </c:extLst>
            </c:dLbl>
            <c:dLbl>
              <c:idx val="4"/>
              <c:layout>
                <c:manualLayout>
                  <c:x val="-7.0555032925682893E-3"/>
                  <c:y val="-6.98404630382811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BE-4432-9AA5-3641153D3011}"/>
                </c:ext>
              </c:extLst>
            </c:dLbl>
            <c:dLbl>
              <c:idx val="5"/>
              <c:layout>
                <c:manualLayout>
                  <c:x val="-2.116650987770461E-2"/>
                  <c:y val="-3.80952380952387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BE-4432-9AA5-3641153D3011}"/>
                </c:ext>
              </c:extLst>
            </c:dLbl>
            <c:dLbl>
              <c:idx val="6"/>
              <c:layout>
                <c:manualLayout>
                  <c:x val="-1.881467544684854E-2"/>
                  <c:y val="3.80952380952380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BE-4432-9AA5-3641153D3011}"/>
                </c:ext>
              </c:extLst>
            </c:dLbl>
            <c:spPr>
              <a:solidFill>
                <a:schemeClr val="bg1"/>
              </a:solid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18-24</c:v>
                </c:pt>
                <c:pt idx="1">
                  <c:v>25-34</c:v>
                </c:pt>
                <c:pt idx="2">
                  <c:v>35-44</c:v>
                </c:pt>
                <c:pt idx="3">
                  <c:v>45-54</c:v>
                </c:pt>
                <c:pt idx="4">
                  <c:v>55-64</c:v>
                </c:pt>
                <c:pt idx="5">
                  <c:v>≥65</c:v>
                </c:pt>
              </c:strCache>
            </c:strRef>
          </c:cat>
          <c:val>
            <c:numRef>
              <c:f>Hoja1!$B$2:$B$7</c:f>
              <c:numCache>
                <c:formatCode>0.0%</c:formatCode>
                <c:ptCount val="6"/>
                <c:pt idx="0">
                  <c:v>2.9000000000000001E-2</c:v>
                </c:pt>
                <c:pt idx="1">
                  <c:v>0.1</c:v>
                </c:pt>
                <c:pt idx="2">
                  <c:v>2.9000000000000001E-2</c:v>
                </c:pt>
                <c:pt idx="3">
                  <c:v>0.1</c:v>
                </c:pt>
                <c:pt idx="4">
                  <c:v>1.4E-2</c:v>
                </c:pt>
                <c:pt idx="5">
                  <c:v>4.2999999999999997E-2</c:v>
                </c:pt>
              </c:numCache>
            </c:numRef>
          </c:val>
          <c:extLst>
            <c:ext xmlns:c16="http://schemas.microsoft.com/office/drawing/2014/chart" uri="{C3380CC4-5D6E-409C-BE32-E72D297353CC}">
              <c16:uniqueId val="{00000006-61BE-4432-9AA5-3641153D3011}"/>
            </c:ext>
          </c:extLst>
        </c:ser>
        <c:ser>
          <c:idx val="1"/>
          <c:order val="1"/>
          <c:tx>
            <c:strRef>
              <c:f>Hoja1!$C$1</c:f>
              <c:strCache>
                <c:ptCount val="1"/>
                <c:pt idx="0">
                  <c:v>Laborable</c:v>
                </c:pt>
              </c:strCache>
            </c:strRef>
          </c:tx>
          <c:spPr>
            <a:solidFill>
              <a:schemeClr val="accent4">
                <a:lumMod val="60000"/>
                <a:lumOff val="40000"/>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dLbl>
              <c:idx val="0"/>
              <c:layout>
                <c:manualLayout>
                  <c:x val="1.4111006585136407E-2"/>
                  <c:y val="-1.1428571428571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BE-4432-9AA5-3641153D3011}"/>
                </c:ext>
              </c:extLst>
            </c:dLbl>
            <c:dLbl>
              <c:idx val="1"/>
              <c:layout>
                <c:manualLayout>
                  <c:x val="1.17591721542803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BE-4432-9AA5-3641153D3011}"/>
                </c:ext>
              </c:extLst>
            </c:dLbl>
            <c:dLbl>
              <c:idx val="2"/>
              <c:layout>
                <c:manualLayout>
                  <c:x val="4.7036688617121351E-3"/>
                  <c:y val="-3.8095238095238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BE-4432-9AA5-3641153D3011}"/>
                </c:ext>
              </c:extLst>
            </c:dLbl>
            <c:dLbl>
              <c:idx val="3"/>
              <c:layout>
                <c:manualLayout>
                  <c:x val="-7.0555032925682035E-3"/>
                  <c:y val="-9.89606299212600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BE-4432-9AA5-3641153D3011}"/>
                </c:ext>
              </c:extLst>
            </c:dLbl>
            <c:dLbl>
              <c:idx val="4"/>
              <c:layout>
                <c:manualLayout>
                  <c:x val="-7.0555032925682035E-3"/>
                  <c:y val="1.53250843644544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1BE-4432-9AA5-3641153D3011}"/>
                </c:ext>
              </c:extLst>
            </c:dLbl>
            <c:dLbl>
              <c:idx val="5"/>
              <c:layout>
                <c:manualLayout>
                  <c:x val="-2.3518344308559817E-3"/>
                  <c:y val="5.7250843644543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1BE-4432-9AA5-3641153D3011}"/>
                </c:ext>
              </c:extLst>
            </c:dLbl>
            <c:dLbl>
              <c:idx val="6"/>
              <c:layout>
                <c:manualLayout>
                  <c:x val="-1.1759172154280339E-2"/>
                  <c:y val="-5.70348706411695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1BE-4432-9AA5-3641153D3011}"/>
                </c:ext>
              </c:extLst>
            </c:dLbl>
            <c:spPr>
              <a:solidFill>
                <a:schemeClr val="bg1"/>
              </a:solid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18-24</c:v>
                </c:pt>
                <c:pt idx="1">
                  <c:v>25-34</c:v>
                </c:pt>
                <c:pt idx="2">
                  <c:v>35-44</c:v>
                </c:pt>
                <c:pt idx="3">
                  <c:v>45-54</c:v>
                </c:pt>
                <c:pt idx="4">
                  <c:v>55-64</c:v>
                </c:pt>
                <c:pt idx="5">
                  <c:v>≥65</c:v>
                </c:pt>
              </c:strCache>
            </c:strRef>
          </c:cat>
          <c:val>
            <c:numRef>
              <c:f>Hoja1!$C$2:$C$7</c:f>
              <c:numCache>
                <c:formatCode>0.0%</c:formatCode>
                <c:ptCount val="6"/>
                <c:pt idx="0">
                  <c:v>0.114</c:v>
                </c:pt>
                <c:pt idx="1">
                  <c:v>0.2</c:v>
                </c:pt>
                <c:pt idx="2">
                  <c:v>0.129</c:v>
                </c:pt>
                <c:pt idx="3">
                  <c:v>0.1</c:v>
                </c:pt>
                <c:pt idx="4">
                  <c:v>7.0999999999999994E-2</c:v>
                </c:pt>
                <c:pt idx="5">
                  <c:v>7.0999999999999994E-2</c:v>
                </c:pt>
              </c:numCache>
            </c:numRef>
          </c:val>
          <c:extLst>
            <c:ext xmlns:c16="http://schemas.microsoft.com/office/drawing/2014/chart" uri="{C3380CC4-5D6E-409C-BE32-E72D297353CC}">
              <c16:uniqueId val="{0000000E-61BE-4432-9AA5-3641153D3011}"/>
            </c:ext>
          </c:extLst>
        </c:ser>
        <c:dLbls>
          <c:showLegendKey val="0"/>
          <c:showVal val="1"/>
          <c:showCatName val="0"/>
          <c:showSerName val="0"/>
          <c:showPercent val="0"/>
          <c:showBubbleSize val="0"/>
        </c:dLbls>
        <c:gapWidth val="65"/>
        <c:shape val="box"/>
        <c:axId val="693254287"/>
        <c:axId val="656144223"/>
        <c:axId val="0"/>
      </c:bar3DChart>
      <c:catAx>
        <c:axId val="69325428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100" b="0" i="0" u="none" strike="noStrike" kern="1200" cap="all" baseline="0">
                <a:solidFill>
                  <a:schemeClr val="tx1"/>
                </a:solidFill>
                <a:latin typeface="Corbel" panose="020B0503020204020204" pitchFamily="34" charset="0"/>
                <a:ea typeface="+mn-ea"/>
                <a:cs typeface="+mn-cs"/>
              </a:defRPr>
            </a:pPr>
            <a:endParaRPr lang="es-ES"/>
          </a:p>
        </c:txPr>
        <c:crossAx val="656144223"/>
        <c:crosses val="autoZero"/>
        <c:auto val="1"/>
        <c:lblAlgn val="ctr"/>
        <c:lblOffset val="100"/>
        <c:noMultiLvlLbl val="0"/>
      </c:catAx>
      <c:valAx>
        <c:axId val="656144223"/>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693254287"/>
        <c:crosses val="autoZero"/>
        <c:crossBetween val="between"/>
      </c:valAx>
      <c:spPr>
        <a:noFill/>
        <a:ln>
          <a:noFill/>
        </a:ln>
        <a:effectLst/>
      </c:spPr>
    </c:plotArea>
    <c:legend>
      <c:legendPos val="b"/>
      <c:layout>
        <c:manualLayout>
          <c:xMode val="edge"/>
          <c:yMode val="edge"/>
          <c:x val="0.11327295226452183"/>
          <c:y val="3.6667913758931914E-2"/>
          <c:w val="0.74879279917647201"/>
          <c:h val="7.350731158605174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rgbClr val="336699"/>
                </a:solidFill>
                <a:latin typeface="Corbel" panose="020B0503020204020204" pitchFamily="34" charset="0"/>
                <a:ea typeface="+mn-ea"/>
                <a:cs typeface="+mn-cs"/>
              </a:defRPr>
            </a:pPr>
            <a:r>
              <a:rPr lang="es-ES" sz="1400">
                <a:solidFill>
                  <a:srgbClr val="336699"/>
                </a:solidFill>
                <a:latin typeface="Corbel" panose="020B0503020204020204" pitchFamily="34" charset="0"/>
              </a:rPr>
              <a:t>Rango de edad</a:t>
            </a:r>
          </a:p>
        </c:rich>
      </c:tx>
      <c:layout>
        <c:manualLayout>
          <c:xMode val="edge"/>
          <c:yMode val="edge"/>
          <c:x val="0.38414863593603016"/>
          <c:y val="0.88022767154105741"/>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336699"/>
              </a:solidFill>
              <a:latin typeface="Corbel" panose="020B0503020204020204" pitchFamily="34" charset="0"/>
              <a:ea typeface="+mn-ea"/>
              <a:cs typeface="+mn-cs"/>
            </a:defRPr>
          </a:pPr>
          <a:endParaRPr lang="es-E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505581440137481E-2"/>
          <c:y val="0.19899242594675665"/>
          <c:w val="0.91673524640558213"/>
          <c:h val="0.59884514435695535"/>
        </c:manualLayout>
      </c:layout>
      <c:bar3DChart>
        <c:barDir val="col"/>
        <c:grouping val="clustered"/>
        <c:varyColors val="0"/>
        <c:ser>
          <c:idx val="0"/>
          <c:order val="0"/>
          <c:tx>
            <c:strRef>
              <c:f>Hoja1!$B$1</c:f>
              <c:strCache>
                <c:ptCount val="1"/>
                <c:pt idx="0">
                  <c:v>Sábado/Domingo/Festivo</c:v>
                </c:pt>
              </c:strCache>
            </c:strRef>
          </c:tx>
          <c:spPr>
            <a:solidFill>
              <a:schemeClr val="accent2">
                <a:lumMod val="75000"/>
                <a:alpha val="85000"/>
              </a:schemeClr>
            </a:solidFill>
            <a:ln w="9525" cap="flat" cmpd="sng" algn="ctr">
              <a:solidFill>
                <a:schemeClr val="accent2">
                  <a:shade val="76000"/>
                  <a:lumMod val="75000"/>
                </a:schemeClr>
              </a:solidFill>
              <a:round/>
            </a:ln>
            <a:effectLst/>
            <a:sp3d contourW="9525">
              <a:contourClr>
                <a:schemeClr val="accent2">
                  <a:shade val="76000"/>
                  <a:lumMod val="75000"/>
                </a:schemeClr>
              </a:contourClr>
            </a:sp3d>
          </c:spPr>
          <c:invertIfNegative val="0"/>
          <c:dLbls>
            <c:dLbl>
              <c:idx val="0"/>
              <c:layout>
                <c:manualLayout>
                  <c:x val="4.7036688617121351E-3"/>
                  <c:y val="-1.5238095238095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75-4734-82A3-99E429B79B8B}"/>
                </c:ext>
              </c:extLst>
            </c:dLbl>
            <c:dLbl>
              <c:idx val="2"/>
              <c:layout>
                <c:manualLayout>
                  <c:x val="-4.7036688617121351E-3"/>
                  <c:y val="-6.85283536063042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75-4734-82A3-99E429B79B8B}"/>
                </c:ext>
              </c:extLst>
            </c:dLbl>
            <c:dLbl>
              <c:idx val="3"/>
              <c:layout>
                <c:manualLayout>
                  <c:x val="2.3518344308559817E-3"/>
                  <c:y val="-6.85283536063052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75-4734-82A3-99E429B79B8B}"/>
                </c:ext>
              </c:extLst>
            </c:dLbl>
            <c:dLbl>
              <c:idx val="4"/>
              <c:layout>
                <c:manualLayout>
                  <c:x val="-7.0555032925682893E-3"/>
                  <c:y val="-6.98404630382811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75-4734-82A3-99E429B79B8B}"/>
                </c:ext>
              </c:extLst>
            </c:dLbl>
            <c:dLbl>
              <c:idx val="5"/>
              <c:layout>
                <c:manualLayout>
                  <c:x val="-2.116650987770461E-2"/>
                  <c:y val="-3.80952380952387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75-4734-82A3-99E429B79B8B}"/>
                </c:ext>
              </c:extLst>
            </c:dLbl>
            <c:dLbl>
              <c:idx val="6"/>
              <c:layout>
                <c:manualLayout>
                  <c:x val="-1.881467544684854E-2"/>
                  <c:y val="3.80952380952380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75-4734-82A3-99E429B79B8B}"/>
                </c:ext>
              </c:extLst>
            </c:dLbl>
            <c:spPr>
              <a:solidFill>
                <a:schemeClr val="bg1"/>
              </a:solid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18-24</c:v>
                </c:pt>
                <c:pt idx="1">
                  <c:v>25-34</c:v>
                </c:pt>
                <c:pt idx="2">
                  <c:v>35-44</c:v>
                </c:pt>
                <c:pt idx="3">
                  <c:v>45-54</c:v>
                </c:pt>
                <c:pt idx="4">
                  <c:v>55-64</c:v>
                </c:pt>
                <c:pt idx="5">
                  <c:v>≥65</c:v>
                </c:pt>
              </c:strCache>
            </c:strRef>
          </c:cat>
          <c:val>
            <c:numRef>
              <c:f>Hoja1!$B$2:$B$7</c:f>
              <c:numCache>
                <c:formatCode>0.0%</c:formatCode>
                <c:ptCount val="6"/>
                <c:pt idx="0">
                  <c:v>0.04</c:v>
                </c:pt>
                <c:pt idx="1">
                  <c:v>0.1</c:v>
                </c:pt>
                <c:pt idx="2">
                  <c:v>0.18</c:v>
                </c:pt>
                <c:pt idx="3">
                  <c:v>0.12</c:v>
                </c:pt>
                <c:pt idx="4">
                  <c:v>0.06</c:v>
                </c:pt>
              </c:numCache>
            </c:numRef>
          </c:val>
          <c:extLst>
            <c:ext xmlns:c16="http://schemas.microsoft.com/office/drawing/2014/chart" uri="{C3380CC4-5D6E-409C-BE32-E72D297353CC}">
              <c16:uniqueId val="{00000006-7575-4734-82A3-99E429B79B8B}"/>
            </c:ext>
          </c:extLst>
        </c:ser>
        <c:ser>
          <c:idx val="1"/>
          <c:order val="1"/>
          <c:tx>
            <c:strRef>
              <c:f>Hoja1!$C$1</c:f>
              <c:strCache>
                <c:ptCount val="1"/>
                <c:pt idx="0">
                  <c:v>Laborable</c:v>
                </c:pt>
              </c:strCache>
            </c:strRef>
          </c:tx>
          <c:spPr>
            <a:solidFill>
              <a:schemeClr val="accent4">
                <a:lumMod val="60000"/>
                <a:lumOff val="40000"/>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dLbl>
              <c:idx val="0"/>
              <c:layout>
                <c:manualLayout>
                  <c:x val="1.4111006585136407E-2"/>
                  <c:y val="-1.1428571428571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75-4734-82A3-99E429B79B8B}"/>
                </c:ext>
              </c:extLst>
            </c:dLbl>
            <c:dLbl>
              <c:idx val="1"/>
              <c:layout>
                <c:manualLayout>
                  <c:x val="1.17591721542803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75-4734-82A3-99E429B79B8B}"/>
                </c:ext>
              </c:extLst>
            </c:dLbl>
            <c:dLbl>
              <c:idx val="2"/>
              <c:layout>
                <c:manualLayout>
                  <c:x val="4.7036688617121351E-3"/>
                  <c:y val="-3.8095238095238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75-4734-82A3-99E429B79B8B}"/>
                </c:ext>
              </c:extLst>
            </c:dLbl>
            <c:dLbl>
              <c:idx val="3"/>
              <c:layout>
                <c:manualLayout>
                  <c:x val="-7.0555032925682035E-3"/>
                  <c:y val="-9.89606299212600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75-4734-82A3-99E429B79B8B}"/>
                </c:ext>
              </c:extLst>
            </c:dLbl>
            <c:dLbl>
              <c:idx val="4"/>
              <c:layout>
                <c:manualLayout>
                  <c:x val="-7.0555032925682035E-3"/>
                  <c:y val="1.53250843644544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575-4734-82A3-99E429B79B8B}"/>
                </c:ext>
              </c:extLst>
            </c:dLbl>
            <c:dLbl>
              <c:idx val="5"/>
              <c:layout>
                <c:manualLayout>
                  <c:x val="-2.3518344308559817E-3"/>
                  <c:y val="5.7250843644543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75-4734-82A3-99E429B79B8B}"/>
                </c:ext>
              </c:extLst>
            </c:dLbl>
            <c:dLbl>
              <c:idx val="6"/>
              <c:layout>
                <c:manualLayout>
                  <c:x val="-1.1759172154280339E-2"/>
                  <c:y val="-5.70348706411695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75-4734-82A3-99E429B79B8B}"/>
                </c:ext>
              </c:extLst>
            </c:dLbl>
            <c:spPr>
              <a:solidFill>
                <a:schemeClr val="bg1"/>
              </a:solid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18-24</c:v>
                </c:pt>
                <c:pt idx="1">
                  <c:v>25-34</c:v>
                </c:pt>
                <c:pt idx="2">
                  <c:v>35-44</c:v>
                </c:pt>
                <c:pt idx="3">
                  <c:v>45-54</c:v>
                </c:pt>
                <c:pt idx="4">
                  <c:v>55-64</c:v>
                </c:pt>
                <c:pt idx="5">
                  <c:v>≥65</c:v>
                </c:pt>
              </c:strCache>
            </c:strRef>
          </c:cat>
          <c:val>
            <c:numRef>
              <c:f>Hoja1!$C$2:$C$7</c:f>
              <c:numCache>
                <c:formatCode>0.0%</c:formatCode>
                <c:ptCount val="6"/>
                <c:pt idx="0">
                  <c:v>0.02</c:v>
                </c:pt>
                <c:pt idx="1">
                  <c:v>0.08</c:v>
                </c:pt>
                <c:pt idx="2">
                  <c:v>0.1</c:v>
                </c:pt>
                <c:pt idx="3">
                  <c:v>0.14000000000000001</c:v>
                </c:pt>
                <c:pt idx="4">
                  <c:v>0.04</c:v>
                </c:pt>
                <c:pt idx="5">
                  <c:v>0.12</c:v>
                </c:pt>
              </c:numCache>
            </c:numRef>
          </c:val>
          <c:extLst>
            <c:ext xmlns:c16="http://schemas.microsoft.com/office/drawing/2014/chart" uri="{C3380CC4-5D6E-409C-BE32-E72D297353CC}">
              <c16:uniqueId val="{0000000E-7575-4734-82A3-99E429B79B8B}"/>
            </c:ext>
          </c:extLst>
        </c:ser>
        <c:dLbls>
          <c:showLegendKey val="0"/>
          <c:showVal val="1"/>
          <c:showCatName val="0"/>
          <c:showSerName val="0"/>
          <c:showPercent val="0"/>
          <c:showBubbleSize val="0"/>
        </c:dLbls>
        <c:gapWidth val="65"/>
        <c:shape val="box"/>
        <c:axId val="693254287"/>
        <c:axId val="656144223"/>
        <c:axId val="0"/>
      </c:bar3DChart>
      <c:catAx>
        <c:axId val="69325428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200" b="0" i="0" u="none" strike="noStrike" kern="1200" cap="all" baseline="0">
                <a:solidFill>
                  <a:schemeClr val="tx1"/>
                </a:solidFill>
                <a:latin typeface="Corbel" panose="020B0503020204020204" pitchFamily="34" charset="0"/>
                <a:ea typeface="+mn-ea"/>
                <a:cs typeface="+mn-cs"/>
              </a:defRPr>
            </a:pPr>
            <a:endParaRPr lang="es-ES"/>
          </a:p>
        </c:txPr>
        <c:crossAx val="656144223"/>
        <c:crosses val="autoZero"/>
        <c:auto val="1"/>
        <c:lblAlgn val="ctr"/>
        <c:lblOffset val="100"/>
        <c:noMultiLvlLbl val="0"/>
      </c:catAx>
      <c:valAx>
        <c:axId val="656144223"/>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693254287"/>
        <c:crosses val="autoZero"/>
        <c:crossBetween val="between"/>
      </c:valAx>
      <c:spPr>
        <a:noFill/>
        <a:ln>
          <a:noFill/>
        </a:ln>
        <a:effectLst/>
      </c:spPr>
    </c:plotArea>
    <c:legend>
      <c:legendPos val="b"/>
      <c:layout>
        <c:manualLayout>
          <c:xMode val="edge"/>
          <c:yMode val="edge"/>
          <c:x val="0.11549049042362224"/>
          <c:y val="3.6667925096523425E-2"/>
          <c:w val="0.73318916706168547"/>
          <c:h val="7.350731158605174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Hoja1!$B$1</c:f>
              <c:strCache>
                <c:ptCount val="1"/>
                <c:pt idx="0">
                  <c:v>Novel/Profesional</c:v>
                </c:pt>
              </c:strCache>
            </c:strRef>
          </c:tx>
          <c:spPr>
            <a:solidFill>
              <a:srgbClr val="00CC00"/>
            </a:solidFill>
            <a:ln>
              <a:noFill/>
            </a:ln>
            <a:effectLst/>
            <a:scene3d>
              <a:camera prst="orthographicFront"/>
              <a:lightRig rig="threePt" dir="t"/>
            </a:scene3d>
            <a:sp3d>
              <a:bevelT w="254000" h="254000"/>
              <a:bevelB w="254000" h="254000"/>
            </a:sp3d>
          </c:spPr>
          <c:invertIfNegative val="0"/>
          <c:dLbls>
            <c:dLbl>
              <c:idx val="0"/>
              <c:layout>
                <c:manualLayout>
                  <c:x val="6.1147695202257761E-2"/>
                  <c:y val="1.2095348149740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E0-49A2-9496-AE31EA2C555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0,30-0,49 g/L</c:v>
                </c:pt>
                <c:pt idx="1">
                  <c:v>0,50-1,19 g/L</c:v>
                </c:pt>
                <c:pt idx="2">
                  <c:v>1,20-1,99 g/L</c:v>
                </c:pt>
                <c:pt idx="3">
                  <c:v>≥2,00 g/L</c:v>
                </c:pt>
              </c:strCache>
            </c:strRef>
          </c:cat>
          <c:val>
            <c:numRef>
              <c:f>Hoja1!$B$2:$B$5</c:f>
              <c:numCache>
                <c:formatCode>General</c:formatCode>
                <c:ptCount val="4"/>
              </c:numCache>
            </c:numRef>
          </c:val>
          <c:extLst>
            <c:ext xmlns:c16="http://schemas.microsoft.com/office/drawing/2014/chart" uri="{C3380CC4-5D6E-409C-BE32-E72D297353CC}">
              <c16:uniqueId val="{00000001-A4E0-49A2-9496-AE31EA2C5552}"/>
            </c:ext>
          </c:extLst>
        </c:ser>
        <c:ser>
          <c:idx val="1"/>
          <c:order val="1"/>
          <c:tx>
            <c:strRef>
              <c:f>Hoja1!$C$1</c:f>
              <c:strCache>
                <c:ptCount val="1"/>
                <c:pt idx="0">
                  <c:v>Administrativo</c:v>
                </c:pt>
              </c:strCache>
            </c:strRef>
          </c:tx>
          <c:spPr>
            <a:solidFill>
              <a:schemeClr val="accent4"/>
            </a:solidFill>
            <a:ln>
              <a:noFill/>
            </a:ln>
            <a:effectLst/>
            <a:scene3d>
              <a:camera prst="orthographicFront"/>
              <a:lightRig rig="threePt" dir="t"/>
            </a:scene3d>
            <a:sp3d>
              <a:bevelT w="254000" h="254000"/>
              <a:bevelB w="254000" h="254000"/>
            </a:sp3d>
          </c:spPr>
          <c:invertIfNegative val="0"/>
          <c:dLbls>
            <c:dLbl>
              <c:idx val="1"/>
              <c:layout>
                <c:manualLayout>
                  <c:x val="0.22577610536218251"/>
                  <c:y val="1.664669049474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E0-49A2-9496-AE31EA2C555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0,30-0,49 g/L</c:v>
                </c:pt>
                <c:pt idx="1">
                  <c:v>0,50-1,19 g/L</c:v>
                </c:pt>
                <c:pt idx="2">
                  <c:v>1,20-1,99 g/L</c:v>
                </c:pt>
                <c:pt idx="3">
                  <c:v>≥2,00 g/L</c:v>
                </c:pt>
              </c:strCache>
            </c:strRef>
          </c:cat>
          <c:val>
            <c:numRef>
              <c:f>Hoja1!$C$2:$C$5</c:f>
              <c:numCache>
                <c:formatCode>0.0%</c:formatCode>
                <c:ptCount val="4"/>
                <c:pt idx="1">
                  <c:v>0.215</c:v>
                </c:pt>
              </c:numCache>
            </c:numRef>
          </c:val>
          <c:extLst>
            <c:ext xmlns:c16="http://schemas.microsoft.com/office/drawing/2014/chart" uri="{C3380CC4-5D6E-409C-BE32-E72D297353CC}">
              <c16:uniqueId val="{00000003-A4E0-49A2-9496-AE31EA2C5552}"/>
            </c:ext>
          </c:extLst>
        </c:ser>
        <c:ser>
          <c:idx val="2"/>
          <c:order val="2"/>
          <c:tx>
            <c:strRef>
              <c:f>Hoja1!$D$1</c:f>
              <c:strCache>
                <c:ptCount val="1"/>
                <c:pt idx="0">
                  <c:v>Penal</c:v>
                </c:pt>
              </c:strCache>
            </c:strRef>
          </c:tx>
          <c:spPr>
            <a:solidFill>
              <a:srgbClr val="FF0000"/>
            </a:solidFill>
            <a:ln>
              <a:noFill/>
            </a:ln>
            <a:effectLst/>
            <a:scene3d>
              <a:camera prst="orthographicFront"/>
              <a:lightRig rig="threePt" dir="t"/>
            </a:scene3d>
            <a:sp3d>
              <a:bevelT w="254000" h="254000"/>
              <a:bevelB w="254000" h="254000"/>
            </a:sp3d>
          </c:spPr>
          <c:invertIfNegative val="0"/>
          <c:dLbls>
            <c:dLbl>
              <c:idx val="2"/>
              <c:layout>
                <c:manualLayout>
                  <c:x val="0.39981185324553153"/>
                  <c:y val="1.2095706466725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E0-49A2-9496-AE31EA2C5552}"/>
                </c:ext>
              </c:extLst>
            </c:dLbl>
            <c:dLbl>
              <c:idx val="3"/>
              <c:layout>
                <c:manualLayout>
                  <c:x val="0.36218250235183441"/>
                  <c:y val="2.1196599571811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E0-49A2-9496-AE31EA2C555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0,30-0,49 g/L</c:v>
                </c:pt>
                <c:pt idx="1">
                  <c:v>0,50-1,19 g/L</c:v>
                </c:pt>
                <c:pt idx="2">
                  <c:v>1,20-1,99 g/L</c:v>
                </c:pt>
                <c:pt idx="3">
                  <c:v>≥2,00 g/L</c:v>
                </c:pt>
              </c:strCache>
            </c:strRef>
          </c:cat>
          <c:val>
            <c:numRef>
              <c:f>Hoja1!$D$2:$D$5</c:f>
              <c:numCache>
                <c:formatCode>General</c:formatCode>
                <c:ptCount val="4"/>
                <c:pt idx="2" formatCode="0.0%">
                  <c:v>0.41899999999999998</c:v>
                </c:pt>
                <c:pt idx="3" formatCode="0.0%">
                  <c:v>0.36599999999999999</c:v>
                </c:pt>
              </c:numCache>
            </c:numRef>
          </c:val>
          <c:extLst>
            <c:ext xmlns:c16="http://schemas.microsoft.com/office/drawing/2014/chart" uri="{C3380CC4-5D6E-409C-BE32-E72D297353CC}">
              <c16:uniqueId val="{00000006-A4E0-49A2-9496-AE31EA2C5552}"/>
            </c:ext>
          </c:extLst>
        </c:ser>
        <c:dLbls>
          <c:showLegendKey val="0"/>
          <c:showVal val="1"/>
          <c:showCatName val="0"/>
          <c:showSerName val="0"/>
          <c:showPercent val="0"/>
          <c:showBubbleSize val="0"/>
        </c:dLbls>
        <c:gapWidth val="150"/>
        <c:shape val="box"/>
        <c:axId val="150399663"/>
        <c:axId val="143734991"/>
        <c:axId val="0"/>
      </c:bar3DChart>
      <c:catAx>
        <c:axId val="150399663"/>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orbel" panose="020B0503020204020204" pitchFamily="34" charset="0"/>
                <a:ea typeface="+mn-ea"/>
                <a:cs typeface="+mn-cs"/>
              </a:defRPr>
            </a:pPr>
            <a:endParaRPr lang="es-ES"/>
          </a:p>
        </c:txPr>
        <c:crossAx val="143734991"/>
        <c:crosses val="autoZero"/>
        <c:auto val="1"/>
        <c:lblAlgn val="ctr"/>
        <c:lblOffset val="100"/>
        <c:noMultiLvlLbl val="0"/>
      </c:catAx>
      <c:valAx>
        <c:axId val="143734991"/>
        <c:scaling>
          <c:orientation val="minMax"/>
        </c:scaling>
        <c:delete val="0"/>
        <c:axPos val="t"/>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150399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Hoja1!$B$1</c:f>
              <c:strCache>
                <c:ptCount val="1"/>
                <c:pt idx="0">
                  <c:v>Novel/Profesional</c:v>
                </c:pt>
              </c:strCache>
            </c:strRef>
          </c:tx>
          <c:spPr>
            <a:solidFill>
              <a:srgbClr val="00CC00"/>
            </a:solidFill>
            <a:ln>
              <a:noFill/>
            </a:ln>
            <a:effectLst/>
            <a:scene3d>
              <a:camera prst="orthographicFront"/>
              <a:lightRig rig="threePt" dir="t"/>
            </a:scene3d>
            <a:sp3d>
              <a:bevelT w="254000" h="254000"/>
              <a:bevelB w="254000" h="254000"/>
            </a:sp3d>
          </c:spPr>
          <c:invertIfNegative val="0"/>
          <c:dLbls>
            <c:dLbl>
              <c:idx val="0"/>
              <c:layout>
                <c:manualLayout>
                  <c:x val="6.1147695202257761E-2"/>
                  <c:y val="1.2095348149740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39-46A3-8974-0D13C2D8B7C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0,30-0,49 g/L</c:v>
                </c:pt>
                <c:pt idx="1">
                  <c:v>0,50-1,19 g/L</c:v>
                </c:pt>
                <c:pt idx="2">
                  <c:v>1,20-1,99 g/L</c:v>
                </c:pt>
                <c:pt idx="3">
                  <c:v>≥2,00 g/L</c:v>
                </c:pt>
              </c:strCache>
            </c:strRef>
          </c:cat>
          <c:val>
            <c:numRef>
              <c:f>Hoja1!$B$2:$B$5</c:f>
              <c:numCache>
                <c:formatCode>General</c:formatCode>
                <c:ptCount val="4"/>
              </c:numCache>
            </c:numRef>
          </c:val>
          <c:extLst>
            <c:ext xmlns:c16="http://schemas.microsoft.com/office/drawing/2014/chart" uri="{C3380CC4-5D6E-409C-BE32-E72D297353CC}">
              <c16:uniqueId val="{00000001-3939-46A3-8974-0D13C2D8B7C6}"/>
            </c:ext>
          </c:extLst>
        </c:ser>
        <c:ser>
          <c:idx val="1"/>
          <c:order val="1"/>
          <c:tx>
            <c:strRef>
              <c:f>Hoja1!$C$1</c:f>
              <c:strCache>
                <c:ptCount val="1"/>
                <c:pt idx="0">
                  <c:v>Administrativo</c:v>
                </c:pt>
              </c:strCache>
            </c:strRef>
          </c:tx>
          <c:spPr>
            <a:solidFill>
              <a:schemeClr val="accent4"/>
            </a:solidFill>
            <a:ln>
              <a:noFill/>
            </a:ln>
            <a:effectLst/>
            <a:scene3d>
              <a:camera prst="orthographicFront"/>
              <a:lightRig rig="threePt" dir="t"/>
            </a:scene3d>
            <a:sp3d>
              <a:bevelT w="254000" h="254000"/>
              <a:bevelB w="254000" h="254000"/>
            </a:sp3d>
          </c:spPr>
          <c:invertIfNegative val="0"/>
          <c:dLbls>
            <c:dLbl>
              <c:idx val="1"/>
              <c:layout>
                <c:manualLayout>
                  <c:x val="0.22577610536218251"/>
                  <c:y val="1.664669049474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39-46A3-8974-0D13C2D8B7C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0,30-0,49 g/L</c:v>
                </c:pt>
                <c:pt idx="1">
                  <c:v>0,50-1,19 g/L</c:v>
                </c:pt>
                <c:pt idx="2">
                  <c:v>1,20-1,99 g/L</c:v>
                </c:pt>
                <c:pt idx="3">
                  <c:v>≥2,00 g/L</c:v>
                </c:pt>
              </c:strCache>
            </c:strRef>
          </c:cat>
          <c:val>
            <c:numRef>
              <c:f>Hoja1!$C$2:$C$5</c:f>
              <c:numCache>
                <c:formatCode>0.0%</c:formatCode>
                <c:ptCount val="4"/>
                <c:pt idx="1">
                  <c:v>0.2</c:v>
                </c:pt>
              </c:numCache>
            </c:numRef>
          </c:val>
          <c:extLst>
            <c:ext xmlns:c16="http://schemas.microsoft.com/office/drawing/2014/chart" uri="{C3380CC4-5D6E-409C-BE32-E72D297353CC}">
              <c16:uniqueId val="{00000003-3939-46A3-8974-0D13C2D8B7C6}"/>
            </c:ext>
          </c:extLst>
        </c:ser>
        <c:ser>
          <c:idx val="2"/>
          <c:order val="2"/>
          <c:tx>
            <c:strRef>
              <c:f>Hoja1!$D$1</c:f>
              <c:strCache>
                <c:ptCount val="1"/>
                <c:pt idx="0">
                  <c:v>Penal</c:v>
                </c:pt>
              </c:strCache>
            </c:strRef>
          </c:tx>
          <c:spPr>
            <a:solidFill>
              <a:srgbClr val="FF0000"/>
            </a:solidFill>
            <a:ln>
              <a:noFill/>
            </a:ln>
            <a:effectLst/>
            <a:scene3d>
              <a:camera prst="orthographicFront"/>
              <a:lightRig rig="threePt" dir="t"/>
            </a:scene3d>
            <a:sp3d>
              <a:bevelT w="254000" h="254000"/>
              <a:bevelB w="254000" h="254000"/>
            </a:sp3d>
          </c:spPr>
          <c:invertIfNegative val="0"/>
          <c:dLbls>
            <c:dLbl>
              <c:idx val="2"/>
              <c:layout>
                <c:manualLayout>
                  <c:x val="0.39981185324553153"/>
                  <c:y val="1.2095706466725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39-46A3-8974-0D13C2D8B7C6}"/>
                </c:ext>
              </c:extLst>
            </c:dLbl>
            <c:dLbl>
              <c:idx val="3"/>
              <c:layout>
                <c:manualLayout>
                  <c:x val="0.36218250235183441"/>
                  <c:y val="2.1196599571811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39-46A3-8974-0D13C2D8B7C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0,30-0,49 g/L</c:v>
                </c:pt>
                <c:pt idx="1">
                  <c:v>0,50-1,19 g/L</c:v>
                </c:pt>
                <c:pt idx="2">
                  <c:v>1,20-1,99 g/L</c:v>
                </c:pt>
                <c:pt idx="3">
                  <c:v>≥2,00 g/L</c:v>
                </c:pt>
              </c:strCache>
            </c:strRef>
          </c:cat>
          <c:val>
            <c:numRef>
              <c:f>Hoja1!$D$2:$D$5</c:f>
              <c:numCache>
                <c:formatCode>General</c:formatCode>
                <c:ptCount val="4"/>
                <c:pt idx="2" formatCode="0.0%">
                  <c:v>0.42499999999999999</c:v>
                </c:pt>
                <c:pt idx="3" formatCode="0.0%">
                  <c:v>0.375</c:v>
                </c:pt>
              </c:numCache>
            </c:numRef>
          </c:val>
          <c:extLst>
            <c:ext xmlns:c16="http://schemas.microsoft.com/office/drawing/2014/chart" uri="{C3380CC4-5D6E-409C-BE32-E72D297353CC}">
              <c16:uniqueId val="{00000006-3939-46A3-8974-0D13C2D8B7C6}"/>
            </c:ext>
          </c:extLst>
        </c:ser>
        <c:dLbls>
          <c:showLegendKey val="0"/>
          <c:showVal val="1"/>
          <c:showCatName val="0"/>
          <c:showSerName val="0"/>
          <c:showPercent val="0"/>
          <c:showBubbleSize val="0"/>
        </c:dLbls>
        <c:gapWidth val="150"/>
        <c:shape val="box"/>
        <c:axId val="150399663"/>
        <c:axId val="143734991"/>
        <c:axId val="0"/>
      </c:bar3DChart>
      <c:catAx>
        <c:axId val="150399663"/>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orbel" panose="020B0503020204020204" pitchFamily="34" charset="0"/>
                <a:ea typeface="+mn-ea"/>
                <a:cs typeface="+mn-cs"/>
              </a:defRPr>
            </a:pPr>
            <a:endParaRPr lang="es-ES"/>
          </a:p>
        </c:txPr>
        <c:crossAx val="143734991"/>
        <c:crosses val="autoZero"/>
        <c:auto val="1"/>
        <c:lblAlgn val="ctr"/>
        <c:lblOffset val="100"/>
        <c:noMultiLvlLbl val="0"/>
      </c:catAx>
      <c:valAx>
        <c:axId val="143734991"/>
        <c:scaling>
          <c:orientation val="minMax"/>
        </c:scaling>
        <c:delete val="0"/>
        <c:axPos val="t"/>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150399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Hoja1!$B$1</c:f>
              <c:strCache>
                <c:ptCount val="1"/>
                <c:pt idx="0">
                  <c:v>Novel/Profesional</c:v>
                </c:pt>
              </c:strCache>
            </c:strRef>
          </c:tx>
          <c:spPr>
            <a:solidFill>
              <a:srgbClr val="00CC00"/>
            </a:solidFill>
            <a:ln>
              <a:noFill/>
            </a:ln>
            <a:effectLst/>
            <a:scene3d>
              <a:camera prst="orthographicFront"/>
              <a:lightRig rig="threePt" dir="t"/>
            </a:scene3d>
            <a:sp3d>
              <a:bevelT w="254000" h="254000"/>
              <a:bevelB w="254000" h="254000"/>
            </a:sp3d>
          </c:spPr>
          <c:invertIfNegative val="0"/>
          <c:dLbls>
            <c:dLbl>
              <c:idx val="0"/>
              <c:layout>
                <c:manualLayout>
                  <c:x val="6.1147695202257761E-2"/>
                  <c:y val="1.2095348149740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F7-4D64-9A2E-12F47C4801E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0,30-0,49 g/L</c:v>
                </c:pt>
                <c:pt idx="1">
                  <c:v>0,50-1,19 g/L</c:v>
                </c:pt>
                <c:pt idx="2">
                  <c:v>1,20-1,99 g/L</c:v>
                </c:pt>
                <c:pt idx="3">
                  <c:v>≥2,00 g/L</c:v>
                </c:pt>
              </c:strCache>
            </c:strRef>
          </c:cat>
          <c:val>
            <c:numRef>
              <c:f>Hoja1!$B$2:$B$5</c:f>
              <c:numCache>
                <c:formatCode>General</c:formatCode>
                <c:ptCount val="4"/>
              </c:numCache>
            </c:numRef>
          </c:val>
          <c:extLst>
            <c:ext xmlns:c16="http://schemas.microsoft.com/office/drawing/2014/chart" uri="{C3380CC4-5D6E-409C-BE32-E72D297353CC}">
              <c16:uniqueId val="{00000001-B5F7-4D64-9A2E-12F47C4801E4}"/>
            </c:ext>
          </c:extLst>
        </c:ser>
        <c:ser>
          <c:idx val="1"/>
          <c:order val="1"/>
          <c:tx>
            <c:strRef>
              <c:f>Hoja1!$C$1</c:f>
              <c:strCache>
                <c:ptCount val="1"/>
                <c:pt idx="0">
                  <c:v>Administrativo</c:v>
                </c:pt>
              </c:strCache>
            </c:strRef>
          </c:tx>
          <c:spPr>
            <a:solidFill>
              <a:schemeClr val="accent4"/>
            </a:solidFill>
            <a:ln>
              <a:noFill/>
            </a:ln>
            <a:effectLst/>
            <a:scene3d>
              <a:camera prst="orthographicFront"/>
              <a:lightRig rig="threePt" dir="t"/>
            </a:scene3d>
            <a:sp3d>
              <a:bevelT w="254000" h="254000"/>
              <a:bevelB w="254000" h="254000"/>
            </a:sp3d>
          </c:spPr>
          <c:invertIfNegative val="0"/>
          <c:dLbls>
            <c:dLbl>
              <c:idx val="1"/>
              <c:layout>
                <c:manualLayout>
                  <c:x val="0.25899051218707181"/>
                  <c:y val="1.6647014174625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F7-4D64-9A2E-12F47C4801E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0,30-0,49 g/L</c:v>
                </c:pt>
                <c:pt idx="1">
                  <c:v>0,50-1,19 g/L</c:v>
                </c:pt>
                <c:pt idx="2">
                  <c:v>1,20-1,99 g/L</c:v>
                </c:pt>
                <c:pt idx="3">
                  <c:v>≥2,00 g/L</c:v>
                </c:pt>
              </c:strCache>
            </c:strRef>
          </c:cat>
          <c:val>
            <c:numRef>
              <c:f>Hoja1!$C$2:$C$5</c:f>
              <c:numCache>
                <c:formatCode>0.0%</c:formatCode>
                <c:ptCount val="4"/>
                <c:pt idx="1">
                  <c:v>0.2903</c:v>
                </c:pt>
              </c:numCache>
            </c:numRef>
          </c:val>
          <c:extLst>
            <c:ext xmlns:c16="http://schemas.microsoft.com/office/drawing/2014/chart" uri="{C3380CC4-5D6E-409C-BE32-E72D297353CC}">
              <c16:uniqueId val="{00000003-B5F7-4D64-9A2E-12F47C4801E4}"/>
            </c:ext>
          </c:extLst>
        </c:ser>
        <c:ser>
          <c:idx val="2"/>
          <c:order val="2"/>
          <c:tx>
            <c:strRef>
              <c:f>Hoja1!$D$1</c:f>
              <c:strCache>
                <c:ptCount val="1"/>
                <c:pt idx="0">
                  <c:v>Penal</c:v>
                </c:pt>
              </c:strCache>
            </c:strRef>
          </c:tx>
          <c:spPr>
            <a:solidFill>
              <a:srgbClr val="FF0000"/>
            </a:solidFill>
            <a:ln>
              <a:noFill/>
            </a:ln>
            <a:effectLst/>
            <a:scene3d>
              <a:camera prst="orthographicFront"/>
              <a:lightRig rig="threePt" dir="t"/>
            </a:scene3d>
            <a:sp3d>
              <a:bevelT w="254000" h="254000"/>
              <a:bevelB w="254000" h="254000"/>
            </a:sp3d>
          </c:spPr>
          <c:invertIfNegative val="0"/>
          <c:dLbls>
            <c:dLbl>
              <c:idx val="2"/>
              <c:layout>
                <c:manualLayout>
                  <c:x val="0.39981185324553153"/>
                  <c:y val="1.2095706466725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F7-4D64-9A2E-12F47C4801E4}"/>
                </c:ext>
              </c:extLst>
            </c:dLbl>
            <c:dLbl>
              <c:idx val="3"/>
              <c:layout>
                <c:manualLayout>
                  <c:x val="0.18814675446848542"/>
                  <c:y val="7.54508075569052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F7-4D64-9A2E-12F47C4801E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0,30-0,49 g/L</c:v>
                </c:pt>
                <c:pt idx="1">
                  <c:v>0,50-1,19 g/L</c:v>
                </c:pt>
                <c:pt idx="2">
                  <c:v>1,20-1,99 g/L</c:v>
                </c:pt>
                <c:pt idx="3">
                  <c:v>≥2,00 g/L</c:v>
                </c:pt>
              </c:strCache>
            </c:strRef>
          </c:cat>
          <c:val>
            <c:numRef>
              <c:f>Hoja1!$D$2:$D$5</c:f>
              <c:numCache>
                <c:formatCode>General</c:formatCode>
                <c:ptCount val="4"/>
                <c:pt idx="2" formatCode="0.0%">
                  <c:v>0.51600000000000001</c:v>
                </c:pt>
                <c:pt idx="3" formatCode="0.0%">
                  <c:v>0.193</c:v>
                </c:pt>
              </c:numCache>
            </c:numRef>
          </c:val>
          <c:extLst>
            <c:ext xmlns:c16="http://schemas.microsoft.com/office/drawing/2014/chart" uri="{C3380CC4-5D6E-409C-BE32-E72D297353CC}">
              <c16:uniqueId val="{00000006-B5F7-4D64-9A2E-12F47C4801E4}"/>
            </c:ext>
          </c:extLst>
        </c:ser>
        <c:dLbls>
          <c:showLegendKey val="0"/>
          <c:showVal val="1"/>
          <c:showCatName val="0"/>
          <c:showSerName val="0"/>
          <c:showPercent val="0"/>
          <c:showBubbleSize val="0"/>
        </c:dLbls>
        <c:gapWidth val="150"/>
        <c:shape val="box"/>
        <c:axId val="150399663"/>
        <c:axId val="143734991"/>
        <c:axId val="0"/>
      </c:bar3DChart>
      <c:catAx>
        <c:axId val="150399663"/>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orbel" panose="020B0503020204020204" pitchFamily="34" charset="0"/>
                <a:ea typeface="+mn-ea"/>
                <a:cs typeface="+mn-cs"/>
              </a:defRPr>
            </a:pPr>
            <a:endParaRPr lang="es-ES"/>
          </a:p>
        </c:txPr>
        <c:crossAx val="143734991"/>
        <c:crosses val="autoZero"/>
        <c:auto val="1"/>
        <c:lblAlgn val="ctr"/>
        <c:lblOffset val="100"/>
        <c:noMultiLvlLbl val="0"/>
      </c:catAx>
      <c:valAx>
        <c:axId val="143734991"/>
        <c:scaling>
          <c:orientation val="minMax"/>
        </c:scaling>
        <c:delete val="0"/>
        <c:axPos val="t"/>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150399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accent5">
                    <a:lumMod val="50000"/>
                  </a:schemeClr>
                </a:solidFill>
                <a:latin typeface="Corbel" panose="020B0503020204020204" pitchFamily="34" charset="0"/>
                <a:ea typeface="+mn-ea"/>
                <a:cs typeface="+mn-cs"/>
              </a:defRPr>
            </a:pPr>
            <a:r>
              <a:rPr lang="en-US" sz="1400">
                <a:solidFill>
                  <a:schemeClr val="accent5">
                    <a:lumMod val="50000"/>
                  </a:schemeClr>
                </a:solidFill>
                <a:latin typeface="Corbel" panose="020B0503020204020204" pitchFamily="34" charset="0"/>
              </a:rPr>
              <a:t>Rango de edad</a:t>
            </a:r>
          </a:p>
        </c:rich>
      </c:tx>
      <c:layout>
        <c:manualLayout>
          <c:xMode val="edge"/>
          <c:yMode val="edge"/>
          <c:x val="0.38650047036688623"/>
          <c:y val="0.8896465190052682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5">
                  <a:lumMod val="50000"/>
                </a:schemeClr>
              </a:solidFill>
              <a:latin typeface="Corbel" panose="020B0503020204020204" pitchFamily="34" charset="0"/>
              <a:ea typeface="+mn-ea"/>
              <a:cs typeface="+mn-cs"/>
            </a:defRPr>
          </a:pPr>
          <a:endParaRPr lang="es-E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509907334019754E-2"/>
          <c:y val="0.14360476972752506"/>
          <c:w val="0.88661991392656347"/>
          <c:h val="0.66811816688381576"/>
        </c:manualLayout>
      </c:layout>
      <c:bar3DChart>
        <c:barDir val="col"/>
        <c:grouping val="stacked"/>
        <c:varyColors val="0"/>
        <c:ser>
          <c:idx val="0"/>
          <c:order val="0"/>
          <c:tx>
            <c:strRef>
              <c:f>Hoja1!$B$1</c:f>
              <c:strCache>
                <c:ptCount val="1"/>
                <c:pt idx="0">
                  <c:v>0,30-0,49 g/L</c:v>
                </c:pt>
              </c:strCache>
            </c:strRef>
          </c:tx>
          <c:spPr>
            <a:solidFill>
              <a:srgbClr val="2EC000"/>
            </a:solidFill>
            <a:ln w="9525" cap="flat" cmpd="sng" algn="ctr">
              <a:noFill/>
              <a:round/>
            </a:ln>
            <a:effectLst/>
            <a:scene3d>
              <a:camera prst="orthographicFront"/>
              <a:lightRig rig="threePt" dir="t"/>
            </a:scene3d>
            <a:sp3d>
              <a:bevelT w="38100" h="38100"/>
              <a:bevelB w="38100" h="38100"/>
              <a:contourClr>
                <a:srgbClr val="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Hoja1!$A$2:$A$7</c:f>
              <c:strCache>
                <c:ptCount val="6"/>
                <c:pt idx="0">
                  <c:v>18-24</c:v>
                </c:pt>
                <c:pt idx="1">
                  <c:v>25-34</c:v>
                </c:pt>
                <c:pt idx="2">
                  <c:v>35-44</c:v>
                </c:pt>
                <c:pt idx="3">
                  <c:v>45-54</c:v>
                </c:pt>
                <c:pt idx="4">
                  <c:v>55-64</c:v>
                </c:pt>
                <c:pt idx="5">
                  <c:v>≥65</c:v>
                </c:pt>
              </c:strCache>
            </c:strRef>
          </c:cat>
          <c:val>
            <c:numRef>
              <c:f>Hoja1!$B$2:$B$7</c:f>
              <c:numCache>
                <c:formatCode>General</c:formatCode>
                <c:ptCount val="6"/>
              </c:numCache>
            </c:numRef>
          </c:val>
          <c:extLst>
            <c:ext xmlns:c16="http://schemas.microsoft.com/office/drawing/2014/chart" uri="{C3380CC4-5D6E-409C-BE32-E72D297353CC}">
              <c16:uniqueId val="{00000000-D078-451A-9FDE-35433125A344}"/>
            </c:ext>
          </c:extLst>
        </c:ser>
        <c:ser>
          <c:idx val="1"/>
          <c:order val="1"/>
          <c:tx>
            <c:strRef>
              <c:f>Hoja1!$C$1</c:f>
              <c:strCache>
                <c:ptCount val="1"/>
                <c:pt idx="0">
                  <c:v>0,50-1,19 g/L</c:v>
                </c:pt>
              </c:strCache>
            </c:strRef>
          </c:tx>
          <c:spPr>
            <a:solidFill>
              <a:srgbClr val="FFFF00"/>
            </a:solidFill>
            <a:ln w="9525" cap="flat" cmpd="sng" algn="ctr">
              <a:noFill/>
              <a:round/>
            </a:ln>
            <a:effectLst/>
            <a:scene3d>
              <a:camera prst="orthographicFront"/>
              <a:lightRig rig="threePt" dir="t"/>
            </a:scene3d>
            <a:sp3d>
              <a:bevelT w="38100" h="38100"/>
              <a:bevelB w="38100" h="38100"/>
              <a:contourClr>
                <a:srgbClr val="000000"/>
              </a:contourClr>
            </a:sp3d>
          </c:spPr>
          <c:invertIfNegative val="0"/>
          <c:dLbls>
            <c:dLbl>
              <c:idx val="0"/>
              <c:layout>
                <c:manualLayout>
                  <c:x val="-2.155823324029726E-17"/>
                  <c:y val="-7.5315383167013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78-451A-9FDE-35433125A344}"/>
                </c:ext>
              </c:extLst>
            </c:dLbl>
            <c:spPr>
              <a:noFill/>
              <a:ln>
                <a:noFill/>
              </a:ln>
              <a:effectLst/>
            </c:spPr>
            <c:txPr>
              <a:bodyPr rot="0" spcFirstLastPara="1" vertOverflow="clip" horzOverflow="clip" vert="horz" wrap="square" lIns="38100" tIns="19050" rIns="38100" bIns="19050" anchor="ctr" anchorCtr="1">
                <a:spAutoFit/>
              </a:bodyPr>
              <a:lstStyle/>
              <a:p>
                <a:pPr>
                  <a:defRPr sz="8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Hoja1!$A$2:$A$7</c:f>
              <c:strCache>
                <c:ptCount val="6"/>
                <c:pt idx="0">
                  <c:v>18-24</c:v>
                </c:pt>
                <c:pt idx="1">
                  <c:v>25-34</c:v>
                </c:pt>
                <c:pt idx="2">
                  <c:v>35-44</c:v>
                </c:pt>
                <c:pt idx="3">
                  <c:v>45-54</c:v>
                </c:pt>
                <c:pt idx="4">
                  <c:v>55-64</c:v>
                </c:pt>
                <c:pt idx="5">
                  <c:v>≥65</c:v>
                </c:pt>
              </c:strCache>
            </c:strRef>
          </c:cat>
          <c:val>
            <c:numRef>
              <c:f>Hoja1!$C$2:$C$7</c:f>
              <c:numCache>
                <c:formatCode>0.0%</c:formatCode>
                <c:ptCount val="6"/>
                <c:pt idx="0">
                  <c:v>3.2000000000000001E-2</c:v>
                </c:pt>
                <c:pt idx="1">
                  <c:v>3.7999999999999999E-2</c:v>
                </c:pt>
                <c:pt idx="2">
                  <c:v>2.7E-2</c:v>
                </c:pt>
                <c:pt idx="3">
                  <c:v>5.8999999999999997E-2</c:v>
                </c:pt>
                <c:pt idx="4">
                  <c:v>3.7999999999999999E-2</c:v>
                </c:pt>
                <c:pt idx="5">
                  <c:v>2.1999999999999999E-2</c:v>
                </c:pt>
              </c:numCache>
            </c:numRef>
          </c:val>
          <c:extLst>
            <c:ext xmlns:c16="http://schemas.microsoft.com/office/drawing/2014/chart" uri="{C3380CC4-5D6E-409C-BE32-E72D297353CC}">
              <c16:uniqueId val="{00000002-D078-451A-9FDE-35433125A344}"/>
            </c:ext>
          </c:extLst>
        </c:ser>
        <c:ser>
          <c:idx val="2"/>
          <c:order val="2"/>
          <c:tx>
            <c:strRef>
              <c:f>Hoja1!$D$1</c:f>
              <c:strCache>
                <c:ptCount val="1"/>
                <c:pt idx="0">
                  <c:v>1,20-1,99 g/L</c:v>
                </c:pt>
              </c:strCache>
            </c:strRef>
          </c:tx>
          <c:spPr>
            <a:solidFill>
              <a:srgbClr val="FF9900"/>
            </a:solidFill>
            <a:ln w="9525" cap="flat" cmpd="sng" algn="ctr">
              <a:noFill/>
              <a:round/>
            </a:ln>
            <a:effectLst/>
            <a:scene3d>
              <a:camera prst="orthographicFront"/>
              <a:lightRig rig="threePt" dir="t"/>
            </a:scene3d>
            <a:sp3d>
              <a:bevelT w="38100" h="38100"/>
              <a:bevelB w="38100" h="38100"/>
              <a:contourClr>
                <a:srgbClr val="000000"/>
              </a:contourClr>
            </a:sp3d>
          </c:spPr>
          <c:invertIfNegative val="0"/>
          <c:dLbls>
            <c:dLbl>
              <c:idx val="4"/>
              <c:layout>
                <c:manualLayout>
                  <c:x val="-1.7246586592237808E-16"/>
                  <c:y val="-1.1297307475051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78-451A-9FDE-35433125A344}"/>
                </c:ext>
              </c:extLst>
            </c:dLbl>
            <c:dLbl>
              <c:idx val="5"/>
              <c:layout>
                <c:manualLayout>
                  <c:x val="2.3518344308558954E-3"/>
                  <c:y val="-3.76576915835073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78-451A-9FDE-35433125A344}"/>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Hoja1!$A$2:$A$7</c:f>
              <c:strCache>
                <c:ptCount val="6"/>
                <c:pt idx="0">
                  <c:v>18-24</c:v>
                </c:pt>
                <c:pt idx="1">
                  <c:v>25-34</c:v>
                </c:pt>
                <c:pt idx="2">
                  <c:v>35-44</c:v>
                </c:pt>
                <c:pt idx="3">
                  <c:v>45-54</c:v>
                </c:pt>
                <c:pt idx="4">
                  <c:v>55-64</c:v>
                </c:pt>
                <c:pt idx="5">
                  <c:v>≥65</c:v>
                </c:pt>
              </c:strCache>
            </c:strRef>
          </c:cat>
          <c:val>
            <c:numRef>
              <c:f>Hoja1!$D$2:$D$7</c:f>
              <c:numCache>
                <c:formatCode>0.0%</c:formatCode>
                <c:ptCount val="6"/>
                <c:pt idx="0">
                  <c:v>3.2000000000000001E-2</c:v>
                </c:pt>
                <c:pt idx="1">
                  <c:v>8.5999999999999993E-2</c:v>
                </c:pt>
                <c:pt idx="2">
                  <c:v>0.10199999999999999</c:v>
                </c:pt>
                <c:pt idx="3">
                  <c:v>0.113</c:v>
                </c:pt>
                <c:pt idx="4">
                  <c:v>4.2999999999999997E-2</c:v>
                </c:pt>
                <c:pt idx="5">
                  <c:v>4.2999999999999997E-2</c:v>
                </c:pt>
              </c:numCache>
            </c:numRef>
          </c:val>
          <c:extLst>
            <c:ext xmlns:c16="http://schemas.microsoft.com/office/drawing/2014/chart" uri="{C3380CC4-5D6E-409C-BE32-E72D297353CC}">
              <c16:uniqueId val="{00000005-D078-451A-9FDE-35433125A344}"/>
            </c:ext>
          </c:extLst>
        </c:ser>
        <c:ser>
          <c:idx val="3"/>
          <c:order val="3"/>
          <c:tx>
            <c:strRef>
              <c:f>Hoja1!$E$1</c:f>
              <c:strCache>
                <c:ptCount val="1"/>
                <c:pt idx="0">
                  <c:v>≥2,00 g/L</c:v>
                </c:pt>
              </c:strCache>
            </c:strRef>
          </c:tx>
          <c:spPr>
            <a:solidFill>
              <a:srgbClr val="FF0000"/>
            </a:solidFill>
            <a:ln w="9525" cap="flat" cmpd="sng" algn="ctr">
              <a:noFill/>
              <a:round/>
            </a:ln>
            <a:effectLst/>
            <a:scene3d>
              <a:camera prst="orthographicFront"/>
              <a:lightRig rig="threePt" dir="t"/>
            </a:scene3d>
            <a:sp3d>
              <a:bevelT w="38100" h="38100"/>
              <a:bevelB w="38100" h="38100"/>
              <a:contourClr>
                <a:srgbClr val="000000"/>
              </a:contourClr>
            </a:sp3d>
          </c:spPr>
          <c:invertIfNegative val="0"/>
          <c:dLbls>
            <c:dLbl>
              <c:idx val="0"/>
              <c:layout>
                <c:manualLayout>
                  <c:x val="-2.155823324029726E-17"/>
                  <c:y val="-7.53153831670118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78-451A-9FDE-35433125A344}"/>
                </c:ext>
              </c:extLst>
            </c:dLbl>
            <c:spPr>
              <a:noFill/>
              <a:ln>
                <a:noFill/>
              </a:ln>
              <a:effectLst/>
            </c:spPr>
            <c:txPr>
              <a:bodyPr rot="0" spcFirstLastPara="1" vertOverflow="clip" horzOverflow="clip" vert="horz" wrap="square" lIns="38100" tIns="19050" rIns="38100" bIns="19050" anchor="ctr" anchorCtr="1">
                <a:spAutoFit/>
              </a:bodyPr>
              <a:lstStyle/>
              <a:p>
                <a:pPr>
                  <a:defRPr sz="8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Hoja1!$A$2:$A$7</c:f>
              <c:strCache>
                <c:ptCount val="6"/>
                <c:pt idx="0">
                  <c:v>18-24</c:v>
                </c:pt>
                <c:pt idx="1">
                  <c:v>25-34</c:v>
                </c:pt>
                <c:pt idx="2">
                  <c:v>35-44</c:v>
                </c:pt>
                <c:pt idx="3">
                  <c:v>45-54</c:v>
                </c:pt>
                <c:pt idx="4">
                  <c:v>55-64</c:v>
                </c:pt>
                <c:pt idx="5">
                  <c:v>≥65</c:v>
                </c:pt>
              </c:strCache>
            </c:strRef>
          </c:cat>
          <c:val>
            <c:numRef>
              <c:f>Hoja1!$E$2:$E$7</c:f>
              <c:numCache>
                <c:formatCode>0.0%</c:formatCode>
                <c:ptCount val="6"/>
                <c:pt idx="0">
                  <c:v>1.6E-2</c:v>
                </c:pt>
                <c:pt idx="1">
                  <c:v>8.5999999999999993E-2</c:v>
                </c:pt>
                <c:pt idx="2">
                  <c:v>0.108</c:v>
                </c:pt>
                <c:pt idx="3">
                  <c:v>9.0999999999999998E-2</c:v>
                </c:pt>
                <c:pt idx="4">
                  <c:v>3.2000000000000001E-2</c:v>
                </c:pt>
                <c:pt idx="5">
                  <c:v>3.2000000000000001E-2</c:v>
                </c:pt>
              </c:numCache>
            </c:numRef>
          </c:val>
          <c:extLst>
            <c:ext xmlns:c16="http://schemas.microsoft.com/office/drawing/2014/chart" uri="{C3380CC4-5D6E-409C-BE32-E72D297353CC}">
              <c16:uniqueId val="{00000007-D078-451A-9FDE-35433125A344}"/>
            </c:ext>
          </c:extLst>
        </c:ser>
        <c:dLbls>
          <c:showLegendKey val="0"/>
          <c:showVal val="1"/>
          <c:showCatName val="0"/>
          <c:showSerName val="0"/>
          <c:showPercent val="0"/>
          <c:showBubbleSize val="0"/>
        </c:dLbls>
        <c:gapWidth val="65"/>
        <c:shape val="box"/>
        <c:axId val="1465746768"/>
        <c:axId val="1470308432"/>
        <c:axId val="0"/>
      </c:bar3DChart>
      <c:catAx>
        <c:axId val="14657467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Corbel" panose="020B0503020204020204" pitchFamily="34" charset="0"/>
                <a:ea typeface="+mn-ea"/>
                <a:cs typeface="+mn-cs"/>
              </a:defRPr>
            </a:pPr>
            <a:endParaRPr lang="es-ES"/>
          </a:p>
        </c:txPr>
        <c:crossAx val="1470308432"/>
        <c:crosses val="autoZero"/>
        <c:auto val="1"/>
        <c:lblAlgn val="ctr"/>
        <c:lblOffset val="100"/>
        <c:noMultiLvlLbl val="0"/>
      </c:catAx>
      <c:valAx>
        <c:axId val="147030843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1465746768"/>
        <c:crosses val="autoZero"/>
        <c:crossBetween val="between"/>
      </c:valAx>
      <c:spPr>
        <a:noFill/>
        <a:ln>
          <a:noFill/>
        </a:ln>
        <a:effectLst/>
      </c:spPr>
    </c:plotArea>
    <c:legend>
      <c:legendPos val="t"/>
      <c:layout>
        <c:manualLayout>
          <c:xMode val="edge"/>
          <c:yMode val="edge"/>
          <c:x val="0.11097102984422337"/>
          <c:y val="3.754027074990697E-2"/>
          <c:w val="0.78276142398945192"/>
          <c:h val="6.0701863705885692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0099869630595332"/>
          <c:y val="3.4267912772585667E-2"/>
          <c:w val="0.72896960022518353"/>
          <c:h val="0.85465787706769214"/>
        </c:manualLayout>
      </c:layout>
      <c:bar3DChart>
        <c:barDir val="bar"/>
        <c:grouping val="stacked"/>
        <c:varyColors val="0"/>
        <c:ser>
          <c:idx val="0"/>
          <c:order val="0"/>
          <c:tx>
            <c:strRef>
              <c:f>Hoja1!$B$1</c:f>
              <c:strCache>
                <c:ptCount val="1"/>
                <c:pt idx="0">
                  <c:v>porcentaje</c:v>
                </c:pt>
              </c:strCache>
            </c:strRef>
          </c:tx>
          <c:spPr>
            <a:solidFill>
              <a:schemeClr val="accent1">
                <a:alpha val="84000"/>
              </a:schemeClr>
            </a:solidFill>
            <a:ln>
              <a:solidFill>
                <a:schemeClr val="tx1"/>
              </a:solidFill>
            </a:ln>
            <a:effectLst/>
            <a:scene3d>
              <a:camera prst="orthographicFront"/>
              <a:lightRig rig="threePt" dir="t"/>
            </a:scene3d>
            <a:sp3d>
              <a:bevelT w="50800" h="50800"/>
              <a:bevelB w="50800" h="50800"/>
              <a:contourClr>
                <a:schemeClr val="tx1"/>
              </a:contourClr>
            </a:sp3d>
          </c:spPr>
          <c:invertIfNegative val="0"/>
          <c:dPt>
            <c:idx val="0"/>
            <c:invertIfNegative val="0"/>
            <c:bubble3D val="0"/>
            <c:spPr>
              <a:solidFill>
                <a:srgbClr val="FFC000">
                  <a:lumMod val="50000"/>
                </a:srgbClr>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1-881C-4D1F-BD8B-0E4C6D974F81}"/>
              </c:ext>
            </c:extLst>
          </c:dPt>
          <c:dPt>
            <c:idx val="1"/>
            <c:invertIfNegative val="0"/>
            <c:bubble3D val="0"/>
            <c:spPr>
              <a:solidFill>
                <a:srgbClr val="FFC000"/>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3-881C-4D1F-BD8B-0E4C6D974F81}"/>
              </c:ext>
            </c:extLst>
          </c:dPt>
          <c:dPt>
            <c:idx val="2"/>
            <c:invertIfNegative val="0"/>
            <c:bubble3D val="0"/>
            <c:spPr>
              <a:solidFill>
                <a:srgbClr val="70AD47">
                  <a:lumMod val="75000"/>
                </a:srgbClr>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5-881C-4D1F-BD8B-0E4C6D974F81}"/>
              </c:ext>
            </c:extLst>
          </c:dPt>
          <c:dPt>
            <c:idx val="3"/>
            <c:invertIfNegative val="0"/>
            <c:bubble3D val="0"/>
            <c:spPr>
              <a:solidFill>
                <a:srgbClr val="FF0000"/>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7-881C-4D1F-BD8B-0E4C6D974F81}"/>
              </c:ext>
            </c:extLst>
          </c:dPt>
          <c:dPt>
            <c:idx val="4"/>
            <c:invertIfNegative val="0"/>
            <c:bubble3D val="0"/>
            <c:spPr>
              <a:solidFill>
                <a:schemeClr val="accent6">
                  <a:lumMod val="75000"/>
                </a:schemeClr>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9-881C-4D1F-BD8B-0E4C6D974F81}"/>
              </c:ext>
            </c:extLst>
          </c:dPt>
          <c:dLbls>
            <c:dLbl>
              <c:idx val="0"/>
              <c:layout>
                <c:manualLayout>
                  <c:x val="0.1120236523202412"/>
                  <c:y val="-4.28821460013258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1C-4D1F-BD8B-0E4C6D974F81}"/>
                </c:ext>
              </c:extLst>
            </c:dLbl>
            <c:dLbl>
              <c:idx val="1"/>
              <c:layout>
                <c:manualLayout>
                  <c:x val="9.8777046095954849E-2"/>
                  <c:y val="-1.3039538999604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1C-4D1F-BD8B-0E4C6D974F81}"/>
                </c:ext>
              </c:extLst>
            </c:dLbl>
            <c:dLbl>
              <c:idx val="2"/>
              <c:layout>
                <c:manualLayout>
                  <c:x val="0.29397930385700838"/>
                  <c:y val="-1.2039834611117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1C-4D1F-BD8B-0E4C6D974F81}"/>
                </c:ext>
              </c:extLst>
            </c:dLbl>
            <c:dLbl>
              <c:idx val="3"/>
              <c:layout>
                <c:manualLayout>
                  <c:x val="0.35747883349012211"/>
                  <c:y val="-1.203995083804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1C-4D1F-BD8B-0E4C6D974F81}"/>
                </c:ext>
              </c:extLst>
            </c:dLbl>
            <c:dLbl>
              <c:idx val="4"/>
              <c:layout>
                <c:manualLayout>
                  <c:x val="0.3786453433678269"/>
                  <c:y val="-1.1628016909550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1C-4D1F-BD8B-0E4C6D974F81}"/>
                </c:ext>
              </c:extLst>
            </c:dLbl>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OPIÁCEOS</c:v>
                </c:pt>
                <c:pt idx="1">
                  <c:v>ANFETAMINAY RELACIONADOS</c:v>
                </c:pt>
                <c:pt idx="2">
                  <c:v>CANNABIS</c:v>
                </c:pt>
                <c:pt idx="3">
                  <c:v>COCAÍNA</c:v>
                </c:pt>
              </c:strCache>
            </c:strRef>
          </c:cat>
          <c:val>
            <c:numRef>
              <c:f>Hoja1!$B$2:$B$5</c:f>
              <c:numCache>
                <c:formatCode>0.0%</c:formatCode>
                <c:ptCount val="4"/>
                <c:pt idx="0">
                  <c:v>4.2000000000000003E-2</c:v>
                </c:pt>
                <c:pt idx="1">
                  <c:v>8.3000000000000004E-2</c:v>
                </c:pt>
                <c:pt idx="2">
                  <c:v>0.53300000000000003</c:v>
                </c:pt>
                <c:pt idx="3">
                  <c:v>0.60799999999999998</c:v>
                </c:pt>
              </c:numCache>
            </c:numRef>
          </c:val>
          <c:extLst>
            <c:ext xmlns:c16="http://schemas.microsoft.com/office/drawing/2014/chart" uri="{C3380CC4-5D6E-409C-BE32-E72D297353CC}">
              <c16:uniqueId val="{0000000A-881C-4D1F-BD8B-0E4C6D974F81}"/>
            </c:ext>
          </c:extLst>
        </c:ser>
        <c:dLbls>
          <c:showLegendKey val="0"/>
          <c:showVal val="1"/>
          <c:showCatName val="0"/>
          <c:showSerName val="0"/>
          <c:showPercent val="0"/>
          <c:showBubbleSize val="0"/>
        </c:dLbls>
        <c:gapWidth val="150"/>
        <c:shape val="box"/>
        <c:axId val="986034751"/>
        <c:axId val="1021026847"/>
        <c:axId val="0"/>
      </c:bar3DChart>
      <c:catAx>
        <c:axId val="98603475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Corbel" panose="020B0503020204020204" pitchFamily="34" charset="0"/>
                <a:ea typeface="+mn-ea"/>
                <a:cs typeface="+mn-cs"/>
              </a:defRPr>
            </a:pPr>
            <a:endParaRPr lang="es-ES"/>
          </a:p>
        </c:txPr>
        <c:crossAx val="1021026847"/>
        <c:crosses val="autoZero"/>
        <c:auto val="1"/>
        <c:lblAlgn val="ctr"/>
        <c:lblOffset val="100"/>
        <c:noMultiLvlLbl val="0"/>
      </c:catAx>
      <c:valAx>
        <c:axId val="10210268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986034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solidFill>
            <a:schemeClr val="accent1">
              <a:lumMod val="50000"/>
            </a:schemeClr>
          </a:solidFill>
        </a:defRPr>
      </a:pPr>
      <a:endParaRPr lang="es-E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0099869630595332"/>
          <c:y val="3.4267912772585667E-2"/>
          <c:w val="0.72896960022518353"/>
          <c:h val="0.85465787706769214"/>
        </c:manualLayout>
      </c:layout>
      <c:bar3DChart>
        <c:barDir val="bar"/>
        <c:grouping val="stacked"/>
        <c:varyColors val="0"/>
        <c:ser>
          <c:idx val="0"/>
          <c:order val="0"/>
          <c:tx>
            <c:strRef>
              <c:f>Hoja1!$B$1</c:f>
              <c:strCache>
                <c:ptCount val="1"/>
                <c:pt idx="0">
                  <c:v>porcentaje</c:v>
                </c:pt>
              </c:strCache>
            </c:strRef>
          </c:tx>
          <c:spPr>
            <a:solidFill>
              <a:schemeClr val="accent1">
                <a:alpha val="84000"/>
              </a:schemeClr>
            </a:solidFill>
            <a:ln>
              <a:solidFill>
                <a:schemeClr val="tx1"/>
              </a:solidFill>
            </a:ln>
            <a:effectLst/>
            <a:scene3d>
              <a:camera prst="orthographicFront"/>
              <a:lightRig rig="threePt" dir="t"/>
            </a:scene3d>
            <a:sp3d>
              <a:bevelT w="50800" h="50800"/>
              <a:bevelB w="50800" h="50800"/>
              <a:contourClr>
                <a:schemeClr val="tx1"/>
              </a:contourClr>
            </a:sp3d>
          </c:spPr>
          <c:invertIfNegative val="0"/>
          <c:dPt>
            <c:idx val="0"/>
            <c:invertIfNegative val="0"/>
            <c:bubble3D val="0"/>
            <c:spPr>
              <a:solidFill>
                <a:srgbClr val="FFC000">
                  <a:lumMod val="50000"/>
                </a:srgbClr>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1-056A-40C8-9B30-184BA1409863}"/>
              </c:ext>
            </c:extLst>
          </c:dPt>
          <c:dPt>
            <c:idx val="1"/>
            <c:invertIfNegative val="0"/>
            <c:bubble3D val="0"/>
            <c:spPr>
              <a:solidFill>
                <a:srgbClr val="FFC000"/>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3-056A-40C8-9B30-184BA1409863}"/>
              </c:ext>
            </c:extLst>
          </c:dPt>
          <c:dPt>
            <c:idx val="2"/>
            <c:invertIfNegative val="0"/>
            <c:bubble3D val="0"/>
            <c:spPr>
              <a:solidFill>
                <a:srgbClr val="70AD47">
                  <a:lumMod val="75000"/>
                </a:srgbClr>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5-056A-40C8-9B30-184BA1409863}"/>
              </c:ext>
            </c:extLst>
          </c:dPt>
          <c:dPt>
            <c:idx val="3"/>
            <c:invertIfNegative val="0"/>
            <c:bubble3D val="0"/>
            <c:spPr>
              <a:solidFill>
                <a:srgbClr val="FF0000"/>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7-056A-40C8-9B30-184BA1409863}"/>
              </c:ext>
            </c:extLst>
          </c:dPt>
          <c:dPt>
            <c:idx val="4"/>
            <c:invertIfNegative val="0"/>
            <c:bubble3D val="0"/>
            <c:spPr>
              <a:solidFill>
                <a:schemeClr val="accent6">
                  <a:lumMod val="75000"/>
                </a:schemeClr>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9-056A-40C8-9B30-184BA1409863}"/>
              </c:ext>
            </c:extLst>
          </c:dPt>
          <c:dLbls>
            <c:dLbl>
              <c:idx val="0"/>
              <c:layout>
                <c:manualLayout>
                  <c:x val="0.12229539040451552"/>
                  <c:y val="5.873839148945971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6A-40C8-9B30-184BA1409863}"/>
                </c:ext>
              </c:extLst>
            </c:dLbl>
            <c:dLbl>
              <c:idx val="1"/>
              <c:layout>
                <c:manualLayout>
                  <c:x val="9.8777046095954849E-2"/>
                  <c:y val="-1.3039538999604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6A-40C8-9B30-184BA1409863}"/>
                </c:ext>
              </c:extLst>
            </c:dLbl>
            <c:dLbl>
              <c:idx val="2"/>
              <c:layout>
                <c:manualLayout>
                  <c:x val="0.36218250235183441"/>
                  <c:y val="-1.2039834611117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6A-40C8-9B30-184BA1409863}"/>
                </c:ext>
              </c:extLst>
            </c:dLbl>
            <c:dLbl>
              <c:idx val="3"/>
              <c:layout>
                <c:manualLayout>
                  <c:x val="0.35747883349012211"/>
                  <c:y val="-1.203995083804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6A-40C8-9B30-184BA1409863}"/>
                </c:ext>
              </c:extLst>
            </c:dLbl>
            <c:dLbl>
              <c:idx val="4"/>
              <c:layout>
                <c:manualLayout>
                  <c:x val="0.3786453433678269"/>
                  <c:y val="-1.1628016909550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6A-40C8-9B30-184BA1409863}"/>
                </c:ext>
              </c:extLst>
            </c:dLbl>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OPIÁCEOS</c:v>
                </c:pt>
                <c:pt idx="1">
                  <c:v>ANFETAMINAY RELACIONADOS</c:v>
                </c:pt>
                <c:pt idx="2">
                  <c:v>CANNABIS</c:v>
                </c:pt>
                <c:pt idx="3">
                  <c:v>COCAÍNA</c:v>
                </c:pt>
              </c:strCache>
            </c:strRef>
          </c:cat>
          <c:val>
            <c:numRef>
              <c:f>Hoja1!$B$2:$B$5</c:f>
              <c:numCache>
                <c:formatCode>0.0%</c:formatCode>
                <c:ptCount val="4"/>
                <c:pt idx="0">
                  <c:v>0.1</c:v>
                </c:pt>
                <c:pt idx="1">
                  <c:v>6.7000000000000004E-2</c:v>
                </c:pt>
                <c:pt idx="2">
                  <c:v>0.63300000000000001</c:v>
                </c:pt>
                <c:pt idx="3">
                  <c:v>0.56699999999999995</c:v>
                </c:pt>
              </c:numCache>
            </c:numRef>
          </c:val>
          <c:extLst>
            <c:ext xmlns:c16="http://schemas.microsoft.com/office/drawing/2014/chart" uri="{C3380CC4-5D6E-409C-BE32-E72D297353CC}">
              <c16:uniqueId val="{0000000A-056A-40C8-9B30-184BA1409863}"/>
            </c:ext>
          </c:extLst>
        </c:ser>
        <c:dLbls>
          <c:showLegendKey val="0"/>
          <c:showVal val="1"/>
          <c:showCatName val="0"/>
          <c:showSerName val="0"/>
          <c:showPercent val="0"/>
          <c:showBubbleSize val="0"/>
        </c:dLbls>
        <c:gapWidth val="150"/>
        <c:shape val="box"/>
        <c:axId val="986034751"/>
        <c:axId val="1021026847"/>
        <c:axId val="0"/>
      </c:bar3DChart>
      <c:catAx>
        <c:axId val="98603475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Corbel" panose="020B0503020204020204" pitchFamily="34" charset="0"/>
                <a:ea typeface="+mn-ea"/>
                <a:cs typeface="+mn-cs"/>
              </a:defRPr>
            </a:pPr>
            <a:endParaRPr lang="es-ES"/>
          </a:p>
        </c:txPr>
        <c:crossAx val="1021026847"/>
        <c:crosses val="autoZero"/>
        <c:auto val="1"/>
        <c:lblAlgn val="ctr"/>
        <c:lblOffset val="100"/>
        <c:noMultiLvlLbl val="0"/>
      </c:catAx>
      <c:valAx>
        <c:axId val="10210268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986034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solidFill>
            <a:schemeClr val="accent1">
              <a:lumMod val="50000"/>
            </a:schemeClr>
          </a:solidFill>
        </a:defRPr>
      </a:pPr>
      <a:endParaRPr lang="es-E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0099869630595332"/>
          <c:y val="3.4267912772585667E-2"/>
          <c:w val="0.72896960022518353"/>
          <c:h val="0.85465787706769214"/>
        </c:manualLayout>
      </c:layout>
      <c:bar3DChart>
        <c:barDir val="bar"/>
        <c:grouping val="stacked"/>
        <c:varyColors val="0"/>
        <c:ser>
          <c:idx val="0"/>
          <c:order val="0"/>
          <c:tx>
            <c:strRef>
              <c:f>Hoja1!$B$1</c:f>
              <c:strCache>
                <c:ptCount val="1"/>
                <c:pt idx="0">
                  <c:v>porcentaje</c:v>
                </c:pt>
              </c:strCache>
            </c:strRef>
          </c:tx>
          <c:spPr>
            <a:solidFill>
              <a:schemeClr val="accent1">
                <a:alpha val="84000"/>
              </a:schemeClr>
            </a:solidFill>
            <a:ln>
              <a:solidFill>
                <a:schemeClr val="tx1"/>
              </a:solidFill>
            </a:ln>
            <a:effectLst/>
            <a:scene3d>
              <a:camera prst="orthographicFront"/>
              <a:lightRig rig="threePt" dir="t"/>
            </a:scene3d>
            <a:sp3d>
              <a:bevelT w="50800" h="50800"/>
              <a:bevelB w="50800" h="50800"/>
              <a:contourClr>
                <a:schemeClr val="tx1"/>
              </a:contourClr>
            </a:sp3d>
          </c:spPr>
          <c:invertIfNegative val="0"/>
          <c:dPt>
            <c:idx val="0"/>
            <c:invertIfNegative val="0"/>
            <c:bubble3D val="0"/>
            <c:spPr>
              <a:solidFill>
                <a:srgbClr val="FFC000">
                  <a:lumMod val="50000"/>
                </a:srgbClr>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1-EECD-4E43-B502-9B6B338B5A81}"/>
              </c:ext>
            </c:extLst>
          </c:dPt>
          <c:dPt>
            <c:idx val="1"/>
            <c:invertIfNegative val="0"/>
            <c:bubble3D val="0"/>
            <c:spPr>
              <a:solidFill>
                <a:srgbClr val="FFC000"/>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3-EECD-4E43-B502-9B6B338B5A81}"/>
              </c:ext>
            </c:extLst>
          </c:dPt>
          <c:dPt>
            <c:idx val="2"/>
            <c:invertIfNegative val="0"/>
            <c:bubble3D val="0"/>
            <c:spPr>
              <a:solidFill>
                <a:srgbClr val="70AD47">
                  <a:lumMod val="75000"/>
                </a:srgbClr>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5-EECD-4E43-B502-9B6B338B5A81}"/>
              </c:ext>
            </c:extLst>
          </c:dPt>
          <c:dPt>
            <c:idx val="3"/>
            <c:invertIfNegative val="0"/>
            <c:bubble3D val="0"/>
            <c:spPr>
              <a:solidFill>
                <a:srgbClr val="FF0000"/>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7-EECD-4E43-B502-9B6B338B5A81}"/>
              </c:ext>
            </c:extLst>
          </c:dPt>
          <c:dPt>
            <c:idx val="4"/>
            <c:invertIfNegative val="0"/>
            <c:bubble3D val="0"/>
            <c:spPr>
              <a:solidFill>
                <a:schemeClr val="accent6">
                  <a:lumMod val="75000"/>
                </a:schemeClr>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9-EECD-4E43-B502-9B6B338B5A81}"/>
              </c:ext>
            </c:extLst>
          </c:dPt>
          <c:dLbls>
            <c:dLbl>
              <c:idx val="0"/>
              <c:layout>
                <c:manualLayout>
                  <c:x val="6.5851364063969853E-2"/>
                  <c:y val="-4.28816466552315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CD-4E43-B502-9B6B338B5A81}"/>
                </c:ext>
              </c:extLst>
            </c:dLbl>
            <c:dLbl>
              <c:idx val="1"/>
              <c:layout>
                <c:manualLayout>
                  <c:x val="0.15286923800564439"/>
                  <c:y val="-8.16386859492401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CD-4E43-B502-9B6B338B5A81}"/>
                </c:ext>
              </c:extLst>
            </c:dLbl>
            <c:dLbl>
              <c:idx val="2"/>
              <c:layout>
                <c:manualLayout>
                  <c:x val="0.38497242090647016"/>
                  <c:y val="-1.2039694584732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CD-4E43-B502-9B6B338B5A81}"/>
                </c:ext>
              </c:extLst>
            </c:dLbl>
            <c:dLbl>
              <c:idx val="3"/>
              <c:layout>
                <c:manualLayout>
                  <c:x val="0.38805268109125118"/>
                  <c:y val="-1.2039834611117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CD-4E43-B502-9B6B338B5A81}"/>
                </c:ext>
              </c:extLst>
            </c:dLbl>
            <c:dLbl>
              <c:idx val="4"/>
              <c:layout>
                <c:manualLayout>
                  <c:x val="0.3786453433678269"/>
                  <c:y val="-1.1628016909550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ECD-4E43-B502-9B6B338B5A81}"/>
                </c:ext>
              </c:extLst>
            </c:dLbl>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OPIÁCEOS</c:v>
                </c:pt>
                <c:pt idx="1">
                  <c:v>ANFETAMINAY RELACIONADOS</c:v>
                </c:pt>
                <c:pt idx="2">
                  <c:v>CANNABIS</c:v>
                </c:pt>
                <c:pt idx="3">
                  <c:v>COCAÍNA</c:v>
                </c:pt>
              </c:strCache>
            </c:strRef>
          </c:cat>
          <c:val>
            <c:numRef>
              <c:f>Hoja1!$B$2:$B$5</c:f>
              <c:numCache>
                <c:formatCode>0.0%</c:formatCode>
                <c:ptCount val="4"/>
                <c:pt idx="1">
                  <c:v>0.1</c:v>
                </c:pt>
                <c:pt idx="2">
                  <c:v>0.5</c:v>
                </c:pt>
                <c:pt idx="3">
                  <c:v>0.55000000000000004</c:v>
                </c:pt>
              </c:numCache>
            </c:numRef>
          </c:val>
          <c:extLst>
            <c:ext xmlns:c16="http://schemas.microsoft.com/office/drawing/2014/chart" uri="{C3380CC4-5D6E-409C-BE32-E72D297353CC}">
              <c16:uniqueId val="{0000000A-EECD-4E43-B502-9B6B338B5A81}"/>
            </c:ext>
          </c:extLst>
        </c:ser>
        <c:dLbls>
          <c:showLegendKey val="0"/>
          <c:showVal val="1"/>
          <c:showCatName val="0"/>
          <c:showSerName val="0"/>
          <c:showPercent val="0"/>
          <c:showBubbleSize val="0"/>
        </c:dLbls>
        <c:gapWidth val="150"/>
        <c:shape val="box"/>
        <c:axId val="986034751"/>
        <c:axId val="1021026847"/>
        <c:axId val="0"/>
      </c:bar3DChart>
      <c:catAx>
        <c:axId val="98603475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Corbel" panose="020B0503020204020204" pitchFamily="34" charset="0"/>
                <a:ea typeface="+mn-ea"/>
                <a:cs typeface="+mn-cs"/>
              </a:defRPr>
            </a:pPr>
            <a:endParaRPr lang="es-ES"/>
          </a:p>
        </c:txPr>
        <c:crossAx val="1021026847"/>
        <c:crosses val="autoZero"/>
        <c:auto val="1"/>
        <c:lblAlgn val="ctr"/>
        <c:lblOffset val="100"/>
        <c:noMultiLvlLbl val="0"/>
      </c:catAx>
      <c:valAx>
        <c:axId val="10210268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986034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solidFill>
            <a:schemeClr val="accent1">
              <a:lumMod val="50000"/>
            </a:schemeClr>
          </a:solidFill>
        </a:defRPr>
      </a:pPr>
      <a:endParaRPr lang="es-E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accent5">
                    <a:lumMod val="50000"/>
                  </a:schemeClr>
                </a:solidFill>
                <a:latin typeface="Corbel" panose="020B0503020204020204" pitchFamily="34" charset="0"/>
                <a:ea typeface="+mn-ea"/>
                <a:cs typeface="+mn-cs"/>
              </a:defRPr>
            </a:pPr>
            <a:r>
              <a:rPr lang="en-US" sz="1400">
                <a:solidFill>
                  <a:schemeClr val="accent5">
                    <a:lumMod val="50000"/>
                  </a:schemeClr>
                </a:solidFill>
                <a:latin typeface="Corbel" panose="020B0503020204020204" pitchFamily="34" charset="0"/>
              </a:rPr>
              <a:t>Rango de edad</a:t>
            </a:r>
          </a:p>
        </c:rich>
      </c:tx>
      <c:layout>
        <c:manualLayout>
          <c:xMode val="edge"/>
          <c:yMode val="edge"/>
          <c:x val="0.38650047036688623"/>
          <c:y val="0.8896465190052682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5">
                  <a:lumMod val="50000"/>
                </a:schemeClr>
              </a:solidFill>
              <a:latin typeface="Corbel" panose="020B0503020204020204" pitchFamily="34" charset="0"/>
              <a:ea typeface="+mn-ea"/>
              <a:cs typeface="+mn-cs"/>
            </a:defRPr>
          </a:pPr>
          <a:endParaRPr lang="es-E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509907334019754E-2"/>
          <c:y val="0.14360476972752506"/>
          <c:w val="0.88661991392656347"/>
          <c:h val="0.66811816688381576"/>
        </c:manualLayout>
      </c:layout>
      <c:bar3DChart>
        <c:barDir val="col"/>
        <c:grouping val="stacked"/>
        <c:varyColors val="0"/>
        <c:ser>
          <c:idx val="0"/>
          <c:order val="0"/>
          <c:tx>
            <c:strRef>
              <c:f>Hoja1!$B$1</c:f>
              <c:strCache>
                <c:ptCount val="1"/>
                <c:pt idx="0">
                  <c:v>COCAÍNA</c:v>
                </c:pt>
              </c:strCache>
            </c:strRef>
          </c:tx>
          <c:spPr>
            <a:solidFill>
              <a:srgbClr val="C00000"/>
            </a:solidFill>
            <a:ln w="9525" cap="flat" cmpd="sng" algn="ctr">
              <a:noFill/>
              <a:round/>
            </a:ln>
            <a:effectLst/>
            <a:scene3d>
              <a:camera prst="orthographicFront"/>
              <a:lightRig rig="threePt" dir="t"/>
            </a:scene3d>
            <a:sp3d>
              <a:bevelT w="38100" h="38100"/>
              <a:bevelB w="38100" h="38100"/>
              <a:contourClr>
                <a:srgbClr val="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Hoja1!$A$2:$A$6</c:f>
              <c:strCache>
                <c:ptCount val="5"/>
                <c:pt idx="0">
                  <c:v>18-24</c:v>
                </c:pt>
                <c:pt idx="1">
                  <c:v>25-34</c:v>
                </c:pt>
                <c:pt idx="2">
                  <c:v>35-44</c:v>
                </c:pt>
                <c:pt idx="3">
                  <c:v>45-54</c:v>
                </c:pt>
                <c:pt idx="4">
                  <c:v>55-64</c:v>
                </c:pt>
              </c:strCache>
            </c:strRef>
          </c:cat>
          <c:val>
            <c:numRef>
              <c:f>Hoja1!$B$2:$B$6</c:f>
              <c:numCache>
                <c:formatCode>0.0%</c:formatCode>
                <c:ptCount val="5"/>
                <c:pt idx="0">
                  <c:v>2.5000000000000001E-2</c:v>
                </c:pt>
                <c:pt idx="1">
                  <c:v>0.125</c:v>
                </c:pt>
                <c:pt idx="2">
                  <c:v>0.217</c:v>
                </c:pt>
                <c:pt idx="3">
                  <c:v>0.2</c:v>
                </c:pt>
                <c:pt idx="4">
                  <c:v>4.2000000000000003E-2</c:v>
                </c:pt>
              </c:numCache>
            </c:numRef>
          </c:val>
          <c:extLst>
            <c:ext xmlns:c16="http://schemas.microsoft.com/office/drawing/2014/chart" uri="{C3380CC4-5D6E-409C-BE32-E72D297353CC}">
              <c16:uniqueId val="{00000000-4744-4C03-9B2B-048AFAD222B0}"/>
            </c:ext>
          </c:extLst>
        </c:ser>
        <c:ser>
          <c:idx val="1"/>
          <c:order val="1"/>
          <c:tx>
            <c:strRef>
              <c:f>Hoja1!$C$1</c:f>
              <c:strCache>
                <c:ptCount val="1"/>
                <c:pt idx="0">
                  <c:v>CANNABIS</c:v>
                </c:pt>
              </c:strCache>
            </c:strRef>
          </c:tx>
          <c:spPr>
            <a:solidFill>
              <a:srgbClr val="70AD47">
                <a:lumMod val="75000"/>
              </a:srgbClr>
            </a:solidFill>
            <a:ln w="9525" cap="flat" cmpd="sng" algn="ctr">
              <a:noFill/>
              <a:round/>
            </a:ln>
            <a:effectLst/>
            <a:scene3d>
              <a:camera prst="orthographicFront"/>
              <a:lightRig rig="threePt" dir="t"/>
            </a:scene3d>
            <a:sp3d>
              <a:bevelT w="38100" h="38100"/>
              <a:bevelB w="38100" h="38100"/>
              <a:contourClr>
                <a:srgbClr val="000000"/>
              </a:contourClr>
            </a:sp3d>
          </c:spPr>
          <c:invertIfNegative val="0"/>
          <c:dLbls>
            <c:dLbl>
              <c:idx val="0"/>
              <c:layout>
                <c:manualLayout>
                  <c:x val="-2.155823324029726E-17"/>
                  <c:y val="-7.5315383167013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44-4C03-9B2B-048AFAD222B0}"/>
                </c:ext>
              </c:extLst>
            </c:dLbl>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Hoja1!$A$2:$A$6</c:f>
              <c:strCache>
                <c:ptCount val="5"/>
                <c:pt idx="0">
                  <c:v>18-24</c:v>
                </c:pt>
                <c:pt idx="1">
                  <c:v>25-34</c:v>
                </c:pt>
                <c:pt idx="2">
                  <c:v>35-44</c:v>
                </c:pt>
                <c:pt idx="3">
                  <c:v>45-54</c:v>
                </c:pt>
                <c:pt idx="4">
                  <c:v>55-64</c:v>
                </c:pt>
              </c:strCache>
            </c:strRef>
          </c:cat>
          <c:val>
            <c:numRef>
              <c:f>Hoja1!$C$2:$C$6</c:f>
              <c:numCache>
                <c:formatCode>0.0%</c:formatCode>
                <c:ptCount val="5"/>
                <c:pt idx="0">
                  <c:v>9.1999999999999998E-2</c:v>
                </c:pt>
                <c:pt idx="1">
                  <c:v>0.192</c:v>
                </c:pt>
                <c:pt idx="2">
                  <c:v>0.11700000000000001</c:v>
                </c:pt>
                <c:pt idx="3">
                  <c:v>8.3000000000000004E-2</c:v>
                </c:pt>
                <c:pt idx="4">
                  <c:v>4.2000000000000003E-2</c:v>
                </c:pt>
              </c:numCache>
            </c:numRef>
          </c:val>
          <c:extLst>
            <c:ext xmlns:c16="http://schemas.microsoft.com/office/drawing/2014/chart" uri="{C3380CC4-5D6E-409C-BE32-E72D297353CC}">
              <c16:uniqueId val="{00000002-4744-4C03-9B2B-048AFAD222B0}"/>
            </c:ext>
          </c:extLst>
        </c:ser>
        <c:ser>
          <c:idx val="2"/>
          <c:order val="2"/>
          <c:tx>
            <c:strRef>
              <c:f>Hoja1!$D$1</c:f>
              <c:strCache>
                <c:ptCount val="1"/>
                <c:pt idx="0">
                  <c:v>ANFETAMINA Y REL.</c:v>
                </c:pt>
              </c:strCache>
            </c:strRef>
          </c:tx>
          <c:spPr>
            <a:solidFill>
              <a:srgbClr val="FFC000"/>
            </a:solidFill>
            <a:ln w="9525" cap="flat" cmpd="sng" algn="ctr">
              <a:noFill/>
              <a:round/>
            </a:ln>
            <a:effectLst/>
            <a:scene3d>
              <a:camera prst="orthographicFront"/>
              <a:lightRig rig="threePt" dir="t"/>
            </a:scene3d>
            <a:sp3d>
              <a:bevelT w="38100" h="38100"/>
              <a:bevelB w="38100" h="38100"/>
              <a:contourClr>
                <a:srgbClr val="000000"/>
              </a:contourClr>
            </a:sp3d>
          </c:spPr>
          <c:invertIfNegative val="0"/>
          <c:dLbls>
            <c:dLbl>
              <c:idx val="0"/>
              <c:layout>
                <c:manualLayout>
                  <c:x val="0"/>
                  <c:y val="-7.53153831670118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44-4C03-9B2B-048AFAD222B0}"/>
                </c:ext>
              </c:extLst>
            </c:dLbl>
            <c:dLbl>
              <c:idx val="4"/>
              <c:layout>
                <c:manualLayout>
                  <c:x val="-1.7246586592237808E-16"/>
                  <c:y val="-1.1297307475051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44-4C03-9B2B-048AFAD222B0}"/>
                </c:ext>
              </c:extLst>
            </c:dLbl>
            <c:dLbl>
              <c:idx val="5"/>
              <c:layout>
                <c:manualLayout>
                  <c:x val="2.3518344308558954E-3"/>
                  <c:y val="-3.76576915835073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44-4C03-9B2B-048AFAD222B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Hoja1!$A$2:$A$6</c:f>
              <c:strCache>
                <c:ptCount val="5"/>
                <c:pt idx="0">
                  <c:v>18-24</c:v>
                </c:pt>
                <c:pt idx="1">
                  <c:v>25-34</c:v>
                </c:pt>
                <c:pt idx="2">
                  <c:v>35-44</c:v>
                </c:pt>
                <c:pt idx="3">
                  <c:v>45-54</c:v>
                </c:pt>
                <c:pt idx="4">
                  <c:v>55-64</c:v>
                </c:pt>
              </c:strCache>
            </c:strRef>
          </c:cat>
          <c:val>
            <c:numRef>
              <c:f>Hoja1!$D$2:$D$6</c:f>
              <c:numCache>
                <c:formatCode>0.0%</c:formatCode>
                <c:ptCount val="5"/>
                <c:pt idx="0">
                  <c:v>8.0000000000000002E-3</c:v>
                </c:pt>
                <c:pt idx="1">
                  <c:v>2.5000000000000001E-2</c:v>
                </c:pt>
                <c:pt idx="2">
                  <c:v>1.7000000000000001E-2</c:v>
                </c:pt>
                <c:pt idx="3">
                  <c:v>8.0000000000000002E-3</c:v>
                </c:pt>
                <c:pt idx="4">
                  <c:v>2.5000000000000001E-2</c:v>
                </c:pt>
              </c:numCache>
            </c:numRef>
          </c:val>
          <c:extLst>
            <c:ext xmlns:c16="http://schemas.microsoft.com/office/drawing/2014/chart" uri="{C3380CC4-5D6E-409C-BE32-E72D297353CC}">
              <c16:uniqueId val="{00000006-4744-4C03-9B2B-048AFAD222B0}"/>
            </c:ext>
          </c:extLst>
        </c:ser>
        <c:ser>
          <c:idx val="3"/>
          <c:order val="3"/>
          <c:tx>
            <c:strRef>
              <c:f>Hoja1!$E$1</c:f>
              <c:strCache>
                <c:ptCount val="1"/>
                <c:pt idx="0">
                  <c:v>OPIÁCEOS</c:v>
                </c:pt>
              </c:strCache>
            </c:strRef>
          </c:tx>
          <c:spPr>
            <a:solidFill>
              <a:srgbClr val="ED7D31">
                <a:lumMod val="50000"/>
              </a:srgbClr>
            </a:solidFill>
            <a:ln w="9525" cap="flat" cmpd="sng" algn="ctr">
              <a:noFill/>
              <a:round/>
            </a:ln>
            <a:effectLst/>
            <a:scene3d>
              <a:camera prst="orthographicFront"/>
              <a:lightRig rig="threePt" dir="t"/>
            </a:scene3d>
            <a:sp3d>
              <a:bevelT w="38100" h="38100"/>
              <a:bevelB w="38100" h="38100"/>
              <a:contourClr>
                <a:srgbClr val="000000"/>
              </a:contourClr>
            </a:sp3d>
          </c:spPr>
          <c:invertIfNegative val="0"/>
          <c:dLbls>
            <c:dLbl>
              <c:idx val="0"/>
              <c:layout>
                <c:manualLayout>
                  <c:x val="-2.155823324029726E-17"/>
                  <c:y val="-7.53153831670118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44-4C03-9B2B-048AFAD222B0}"/>
                </c:ext>
              </c:extLst>
            </c:dLbl>
            <c:dLbl>
              <c:idx val="3"/>
              <c:layout>
                <c:manualLayout>
                  <c:x val="-8.6232932961189039E-17"/>
                  <c:y val="-1.1297307475051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44-4C03-9B2B-048AFAD222B0}"/>
                </c:ext>
              </c:extLst>
            </c:dLbl>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Hoja1!$A$2:$A$6</c:f>
              <c:strCache>
                <c:ptCount val="5"/>
                <c:pt idx="0">
                  <c:v>18-24</c:v>
                </c:pt>
                <c:pt idx="1">
                  <c:v>25-34</c:v>
                </c:pt>
                <c:pt idx="2">
                  <c:v>35-44</c:v>
                </c:pt>
                <c:pt idx="3">
                  <c:v>45-54</c:v>
                </c:pt>
                <c:pt idx="4">
                  <c:v>55-64</c:v>
                </c:pt>
              </c:strCache>
            </c:strRef>
          </c:cat>
          <c:val>
            <c:numRef>
              <c:f>Hoja1!$E$2:$E$6</c:f>
              <c:numCache>
                <c:formatCode>General</c:formatCode>
                <c:ptCount val="5"/>
                <c:pt idx="2" formatCode="0.0%">
                  <c:v>1.7000000000000001E-2</c:v>
                </c:pt>
                <c:pt idx="3" formatCode="0.0%">
                  <c:v>2.5000000000000001E-2</c:v>
                </c:pt>
              </c:numCache>
            </c:numRef>
          </c:val>
          <c:extLst>
            <c:ext xmlns:c16="http://schemas.microsoft.com/office/drawing/2014/chart" uri="{C3380CC4-5D6E-409C-BE32-E72D297353CC}">
              <c16:uniqueId val="{00000009-4744-4C03-9B2B-048AFAD222B0}"/>
            </c:ext>
          </c:extLst>
        </c:ser>
        <c:dLbls>
          <c:showLegendKey val="0"/>
          <c:showVal val="1"/>
          <c:showCatName val="0"/>
          <c:showSerName val="0"/>
          <c:showPercent val="0"/>
          <c:showBubbleSize val="0"/>
        </c:dLbls>
        <c:gapWidth val="65"/>
        <c:shape val="box"/>
        <c:axId val="1465746768"/>
        <c:axId val="1470308432"/>
        <c:axId val="0"/>
      </c:bar3DChart>
      <c:catAx>
        <c:axId val="14657467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Corbel" panose="020B0503020204020204" pitchFamily="34" charset="0"/>
                <a:ea typeface="+mn-ea"/>
                <a:cs typeface="+mn-cs"/>
              </a:defRPr>
            </a:pPr>
            <a:endParaRPr lang="es-ES"/>
          </a:p>
        </c:txPr>
        <c:crossAx val="1470308432"/>
        <c:crosses val="autoZero"/>
        <c:auto val="1"/>
        <c:lblAlgn val="ctr"/>
        <c:lblOffset val="100"/>
        <c:noMultiLvlLbl val="0"/>
      </c:catAx>
      <c:valAx>
        <c:axId val="147030843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1465746768"/>
        <c:crosses val="autoZero"/>
        <c:crossBetween val="between"/>
      </c:valAx>
      <c:spPr>
        <a:noFill/>
        <a:ln>
          <a:noFill/>
        </a:ln>
        <a:effectLst/>
      </c:spPr>
    </c:plotArea>
    <c:legend>
      <c:legendPos val="t"/>
      <c:layout>
        <c:manualLayout>
          <c:xMode val="edge"/>
          <c:yMode val="edge"/>
          <c:x val="0.11097102984422337"/>
          <c:y val="3.754027074990697E-2"/>
          <c:w val="0.78276142398945192"/>
          <c:h val="6.0701863705885692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bg1">
            <a:lumMod val="95000"/>
            <a:alpha val="4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7778016459137336E-2"/>
          <c:y val="6.8031115139029305E-2"/>
          <c:w val="0.90635180480144595"/>
          <c:h val="0.83844633813032998"/>
        </c:manualLayout>
      </c:layout>
      <c:bar3DChart>
        <c:barDir val="col"/>
        <c:grouping val="stacked"/>
        <c:varyColors val="0"/>
        <c:ser>
          <c:idx val="0"/>
          <c:order val="0"/>
          <c:tx>
            <c:strRef>
              <c:f>Hoja1!$B$1</c:f>
              <c:strCache>
                <c:ptCount val="1"/>
                <c:pt idx="0">
                  <c:v>Nº fallecidos</c:v>
                </c:pt>
              </c:strCache>
            </c:strRef>
          </c:tx>
          <c:spPr>
            <a:solidFill>
              <a:schemeClr val="accent5">
                <a:lumMod val="50000"/>
              </a:schemeClr>
            </a:solidFill>
            <a:ln w="9525" cap="flat" cmpd="sng" algn="ctr">
              <a:noFill/>
              <a:round/>
            </a:ln>
            <a:effectLst/>
            <a:scene3d>
              <a:camera prst="orthographicFront"/>
              <a:lightRig rig="threePt" dir="t"/>
            </a:scene3d>
            <a:sp3d>
              <a:bevelT/>
              <a:contourClr>
                <a:schemeClr val="accent1">
                  <a:lumMod val="75000"/>
                </a:schemeClr>
              </a:contourClr>
            </a:sp3d>
          </c:spPr>
          <c:invertIfNegative val="0"/>
          <c:dPt>
            <c:idx val="0"/>
            <c:invertIfNegative val="0"/>
            <c:bubble3D val="0"/>
            <c:spPr>
              <a:solidFill>
                <a:schemeClr val="accent5">
                  <a:lumMod val="75000"/>
                </a:schemeClr>
              </a:solidFill>
              <a:ln w="9525" cap="flat" cmpd="sng" algn="ctr">
                <a:noFill/>
                <a:round/>
              </a:ln>
              <a:effectLst/>
              <a:scene3d>
                <a:camera prst="orthographicFront"/>
                <a:lightRig rig="threePt" dir="t"/>
              </a:scene3d>
              <a:sp3d>
                <a:bevelT/>
                <a:contourClr>
                  <a:schemeClr val="accent1">
                    <a:lumMod val="75000"/>
                  </a:schemeClr>
                </a:contourClr>
              </a:sp3d>
            </c:spPr>
            <c:extLst>
              <c:ext xmlns:c16="http://schemas.microsoft.com/office/drawing/2014/chart" uri="{C3380CC4-5D6E-409C-BE32-E72D297353CC}">
                <c16:uniqueId val="{00000001-C607-4D62-9BD4-E9463FCE126F}"/>
              </c:ext>
            </c:extLst>
          </c:dPt>
          <c:dPt>
            <c:idx val="1"/>
            <c:invertIfNegative val="0"/>
            <c:bubble3D val="0"/>
            <c:spPr>
              <a:solidFill>
                <a:srgbClr val="FFC000"/>
              </a:solidFill>
              <a:ln w="9525" cap="flat" cmpd="sng" algn="ctr">
                <a:noFill/>
                <a:round/>
              </a:ln>
              <a:effectLst/>
              <a:scene3d>
                <a:camera prst="orthographicFront"/>
                <a:lightRig rig="threePt" dir="t"/>
              </a:scene3d>
              <a:sp3d>
                <a:bevelT/>
                <a:contourClr>
                  <a:schemeClr val="accent1">
                    <a:lumMod val="75000"/>
                  </a:schemeClr>
                </a:contourClr>
              </a:sp3d>
            </c:spPr>
            <c:extLst>
              <c:ext xmlns:c16="http://schemas.microsoft.com/office/drawing/2014/chart" uri="{C3380CC4-5D6E-409C-BE32-E72D297353CC}">
                <c16:uniqueId val="{00000003-C607-4D62-9BD4-E9463FCE126F}"/>
              </c:ext>
            </c:extLst>
          </c:dPt>
          <c:dPt>
            <c:idx val="2"/>
            <c:invertIfNegative val="0"/>
            <c:bubble3D val="0"/>
            <c:spPr>
              <a:solidFill>
                <a:srgbClr val="FF0000"/>
              </a:solidFill>
              <a:ln w="9525" cap="flat" cmpd="sng" algn="ctr">
                <a:noFill/>
                <a:round/>
              </a:ln>
              <a:effectLst/>
              <a:scene3d>
                <a:camera prst="orthographicFront"/>
                <a:lightRig rig="threePt" dir="t"/>
              </a:scene3d>
              <a:sp3d>
                <a:bevelT/>
                <a:contourClr>
                  <a:schemeClr val="accent1">
                    <a:lumMod val="75000"/>
                  </a:schemeClr>
                </a:contourClr>
              </a:sp3d>
            </c:spPr>
            <c:extLst>
              <c:ext xmlns:c16="http://schemas.microsoft.com/office/drawing/2014/chart" uri="{C3380CC4-5D6E-409C-BE32-E72D297353CC}">
                <c16:uniqueId val="{00000005-C607-4D62-9BD4-E9463FCE126F}"/>
              </c:ext>
            </c:extLst>
          </c:dPt>
          <c:dPt>
            <c:idx val="3"/>
            <c:invertIfNegative val="0"/>
            <c:bubble3D val="0"/>
            <c:spPr>
              <a:solidFill>
                <a:sysClr val="windowText" lastClr="000000">
                  <a:lumMod val="95000"/>
                  <a:lumOff val="5000"/>
                </a:sysClr>
              </a:solidFill>
              <a:ln w="9525" cap="flat" cmpd="sng" algn="ctr">
                <a:noFill/>
                <a:round/>
              </a:ln>
              <a:effectLst/>
              <a:scene3d>
                <a:camera prst="orthographicFront"/>
                <a:lightRig rig="threePt" dir="t"/>
              </a:scene3d>
              <a:sp3d>
                <a:bevelT/>
                <a:contourClr>
                  <a:schemeClr val="accent1">
                    <a:lumMod val="75000"/>
                  </a:schemeClr>
                </a:contourClr>
              </a:sp3d>
            </c:spPr>
            <c:extLst>
              <c:ext xmlns:c16="http://schemas.microsoft.com/office/drawing/2014/chart" uri="{C3380CC4-5D6E-409C-BE32-E72D297353CC}">
                <c16:uniqueId val="{00000007-C607-4D62-9BD4-E9463FCE126F}"/>
              </c:ext>
            </c:extLst>
          </c:dPt>
          <c:dLbls>
            <c:dLbl>
              <c:idx val="1"/>
              <c:layout>
                <c:manualLayout>
                  <c:x val="0"/>
                  <c:y val="-4.03144527313056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07-4D62-9BD4-E9463FCE126F}"/>
                </c:ext>
              </c:extLst>
            </c:dLbl>
            <c:dLbl>
              <c:idx val="2"/>
              <c:layout>
                <c:manualLayout>
                  <c:x val="-8.6232932961189039E-17"/>
                  <c:y val="-4.03144527313041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07-4D62-9BD4-E9463FCE126F}"/>
                </c:ext>
              </c:extLst>
            </c:dLbl>
            <c:dLbl>
              <c:idx val="3"/>
              <c:layout>
                <c:manualLayout>
                  <c:x val="-7.0555032925682035E-3"/>
                  <c:y val="-2.8571428571428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07-4D62-9BD4-E9463FCE126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CONDUCTOR</c:v>
                </c:pt>
                <c:pt idx="1">
                  <c:v>PEATÓN</c:v>
                </c:pt>
                <c:pt idx="2">
                  <c:v>ACOMPAÑANTE</c:v>
                </c:pt>
                <c:pt idx="3">
                  <c:v>NC</c:v>
                </c:pt>
              </c:strCache>
            </c:strRef>
          </c:cat>
          <c:val>
            <c:numRef>
              <c:f>Hoja1!$B$2:$B$5</c:f>
              <c:numCache>
                <c:formatCode>General</c:formatCode>
                <c:ptCount val="4"/>
                <c:pt idx="0">
                  <c:v>597</c:v>
                </c:pt>
                <c:pt idx="1">
                  <c:v>136</c:v>
                </c:pt>
                <c:pt idx="2">
                  <c:v>72</c:v>
                </c:pt>
                <c:pt idx="3">
                  <c:v>3</c:v>
                </c:pt>
              </c:numCache>
            </c:numRef>
          </c:val>
          <c:extLst>
            <c:ext xmlns:c16="http://schemas.microsoft.com/office/drawing/2014/chart" uri="{C3380CC4-5D6E-409C-BE32-E72D297353CC}">
              <c16:uniqueId val="{00000008-C607-4D62-9BD4-E9463FCE126F}"/>
            </c:ext>
          </c:extLst>
        </c:ser>
        <c:dLbls>
          <c:showLegendKey val="0"/>
          <c:showVal val="1"/>
          <c:showCatName val="0"/>
          <c:showSerName val="0"/>
          <c:showPercent val="0"/>
          <c:showBubbleSize val="0"/>
        </c:dLbls>
        <c:gapWidth val="65"/>
        <c:shape val="box"/>
        <c:axId val="553408624"/>
        <c:axId val="475307792"/>
        <c:axId val="0"/>
      </c:bar3DChart>
      <c:catAx>
        <c:axId val="5534086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Corbel" panose="020B0503020204020204" pitchFamily="34" charset="0"/>
                <a:ea typeface="+mn-ea"/>
                <a:cs typeface="+mn-cs"/>
              </a:defRPr>
            </a:pPr>
            <a:endParaRPr lang="es-ES"/>
          </a:p>
        </c:txPr>
        <c:crossAx val="475307792"/>
        <c:crosses val="autoZero"/>
        <c:auto val="1"/>
        <c:lblAlgn val="ctr"/>
        <c:lblOffset val="100"/>
        <c:noMultiLvlLbl val="0"/>
      </c:catAx>
      <c:valAx>
        <c:axId val="47530779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55340862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2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41771542433019E-2"/>
          <c:y val="0.15319492037895585"/>
          <c:w val="0.93600843697454073"/>
          <c:h val="0.63956383933021033"/>
        </c:manualLayout>
      </c:layout>
      <c:pie3DChart>
        <c:varyColors val="0"/>
        <c:ser>
          <c:idx val="0"/>
          <c:order val="0"/>
          <c:tx>
            <c:strRef>
              <c:f>Hoja1!$B$1</c:f>
              <c:strCache>
                <c:ptCount val="1"/>
                <c:pt idx="0">
                  <c:v>PORCENTAJE</c:v>
                </c:pt>
              </c:strCache>
            </c:strRef>
          </c:tx>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plosion val="14"/>
          <c:dPt>
            <c:idx val="0"/>
            <c:bubble3D val="0"/>
            <c:spPr>
              <a:solidFill>
                <a:srgbClr val="FF5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9EF-46D9-949F-07D377AEF9E9}"/>
              </c:ext>
            </c:extLst>
          </c:dPt>
          <c:dPt>
            <c:idx val="1"/>
            <c:bubble3D val="0"/>
            <c:spPr>
              <a:solidFill>
                <a:srgbClr val="EEE917"/>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9EF-46D9-949F-07D377AEF9E9}"/>
              </c:ext>
            </c:extLst>
          </c:dPt>
          <c:dPt>
            <c:idx val="2"/>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9EF-46D9-949F-07D377AEF9E9}"/>
              </c:ext>
            </c:extLst>
          </c:dPt>
          <c:dPt>
            <c:idx val="3"/>
            <c:bubble3D val="0"/>
            <c:spPr>
              <a:solidFill>
                <a:srgbClr val="FFC000">
                  <a:lumMod val="50000"/>
                </a:srgb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9EF-46D9-949F-07D377AEF9E9}"/>
              </c:ext>
            </c:extLst>
          </c:dPt>
          <c:dPt>
            <c:idx val="4"/>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99EF-46D9-949F-07D377AEF9E9}"/>
              </c:ext>
            </c:extLst>
          </c:dPt>
          <c:dLbls>
            <c:dLbl>
              <c:idx val="0"/>
              <c:layout>
                <c:manualLayout>
                  <c:x val="-1.7217401646425212E-2"/>
                  <c:y val="-0.1012658512480711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23436983430115"/>
                      <c:h val="0.2155249945718066"/>
                    </c:manualLayout>
                  </c15:layout>
                </c:ext>
                <c:ext xmlns:c16="http://schemas.microsoft.com/office/drawing/2014/chart" uri="{C3380CC4-5D6E-409C-BE32-E72D297353CC}">
                  <c16:uniqueId val="{00000001-99EF-46D9-949F-07D377AEF9E9}"/>
                </c:ext>
              </c:extLst>
            </c:dLbl>
            <c:dLbl>
              <c:idx val="1"/>
              <c:layout>
                <c:manualLayout>
                  <c:x val="5.712226199727348E-2"/>
                  <c:y val="-0.17215189873417724"/>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177084962539073"/>
                      <c:h val="0.21552505149832857"/>
                    </c:manualLayout>
                  </c15:layout>
                </c:ext>
                <c:ext xmlns:c16="http://schemas.microsoft.com/office/drawing/2014/chart" uri="{C3380CC4-5D6E-409C-BE32-E72D297353CC}">
                  <c16:uniqueId val="{00000003-99EF-46D9-949F-07D377AEF9E9}"/>
                </c:ext>
              </c:extLst>
            </c:dLbl>
            <c:dLbl>
              <c:idx val="2"/>
              <c:layout>
                <c:manualLayout>
                  <c:x val="2.4775950475112848E-3"/>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9EF-46D9-949F-07D377AEF9E9}"/>
                </c:ext>
              </c:extLst>
            </c:dLbl>
            <c:dLbl>
              <c:idx val="3"/>
              <c:layout>
                <c:manualLayout>
                  <c:x val="7.9962370649106301E-2"/>
                  <c:y val="3.037974683544294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9EF-46D9-949F-07D377AEF9E9}"/>
                </c:ext>
              </c:extLst>
            </c:dLbl>
            <c:dLbl>
              <c:idx val="4"/>
              <c:layout>
                <c:manualLayout>
                  <c:x val="-7.2906867356538119E-2"/>
                  <c:y val="-1.518987341772151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9EF-46D9-949F-07D377AEF9E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Corbel" panose="020B0503020204020204" pitchFamily="34" charset="0"/>
                    <a:ea typeface="+mn-ea"/>
                    <a:cs typeface="+mn-cs"/>
                  </a:defRPr>
                </a:pPr>
                <a:endParaRPr lang="es-E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Benzodiacepinas </c:v>
                </c:pt>
                <c:pt idx="1">
                  <c:v>Antidepresivos</c:v>
                </c:pt>
                <c:pt idx="2">
                  <c:v>Antiepilépticos</c:v>
                </c:pt>
                <c:pt idx="3">
                  <c:v>Opioides</c:v>
                </c:pt>
                <c:pt idx="4">
                  <c:v>Antipsicóticos</c:v>
                </c:pt>
              </c:strCache>
            </c:strRef>
          </c:cat>
          <c:val>
            <c:numRef>
              <c:f>Hoja1!$B$2:$B$6</c:f>
              <c:numCache>
                <c:formatCode>0.0%</c:formatCode>
                <c:ptCount val="5"/>
                <c:pt idx="0">
                  <c:v>0.625</c:v>
                </c:pt>
                <c:pt idx="1">
                  <c:v>0.4</c:v>
                </c:pt>
                <c:pt idx="2">
                  <c:v>0.17499999999999999</c:v>
                </c:pt>
                <c:pt idx="3">
                  <c:v>0.26200000000000001</c:v>
                </c:pt>
                <c:pt idx="4">
                  <c:v>2.5000000000000001E-2</c:v>
                </c:pt>
              </c:numCache>
            </c:numRef>
          </c:val>
          <c:extLst>
            <c:ext xmlns:c16="http://schemas.microsoft.com/office/drawing/2014/chart" uri="{C3380CC4-5D6E-409C-BE32-E72D297353CC}">
              <c16:uniqueId val="{0000000A-99EF-46D9-949F-07D377AEF9E9}"/>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601429911758768"/>
          <c:y val="0.17628306547019093"/>
          <c:w val="0.68797140176482463"/>
          <c:h val="0.64743386905961808"/>
        </c:manualLayout>
      </c:layout>
      <c:pie3DChart>
        <c:varyColors val="1"/>
        <c:ser>
          <c:idx val="0"/>
          <c:order val="0"/>
          <c:tx>
            <c:strRef>
              <c:f>Hoja1!$B$1</c:f>
              <c:strCache>
                <c:ptCount val="1"/>
                <c:pt idx="0">
                  <c:v>Columna1</c:v>
                </c:pt>
              </c:strCache>
            </c:strRef>
          </c:tx>
          <c:spPr>
            <a:solidFill>
              <a:schemeClr val="accent4">
                <a:lumMod val="50000"/>
              </a:schemeClr>
            </a:solidFill>
          </c:spPr>
          <c:explosion val="8"/>
          <c:dPt>
            <c:idx val="0"/>
            <c:bubble3D val="0"/>
            <c:spPr>
              <a:solidFill>
                <a:schemeClr val="accent5">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98F-4125-A050-83FAFAF8EBCB}"/>
              </c:ext>
            </c:extLst>
          </c:dPt>
          <c:dPt>
            <c:idx val="1"/>
            <c:bubble3D val="0"/>
            <c:spPr>
              <a:solidFill>
                <a:srgbClr val="FF006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98F-4125-A050-83FAFAF8EBCB}"/>
              </c:ext>
            </c:extLst>
          </c:dPt>
          <c:dLbls>
            <c:dLbl>
              <c:idx val="0"/>
              <c:layout>
                <c:manualLayout>
                  <c:x val="2.7378210999444354E-2"/>
                  <c:y val="3.9452027682108939E-2"/>
                </c:manualLayout>
              </c:layout>
              <c:numFmt formatCode="0.0%" sourceLinked="0"/>
              <c:spPr>
                <a:solidFill>
                  <a:schemeClr val="lt1"/>
                </a:solidFill>
                <a:ln>
                  <a:solidFill>
                    <a:schemeClr val="accent5">
                      <a:lumMod val="50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ysClr val="windowText" lastClr="000000"/>
                      </a:solidFill>
                      <a:latin typeface="Corbel" panose="020B0503020204020204"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1624590142476619"/>
                      <c:h val="0.21589930489130862"/>
                    </c:manualLayout>
                  </c15:layout>
                </c:ext>
                <c:ext xmlns:c16="http://schemas.microsoft.com/office/drawing/2014/chart" uri="{C3380CC4-5D6E-409C-BE32-E72D297353CC}">
                  <c16:uniqueId val="{00000001-498F-4125-A050-83FAFAF8EBCB}"/>
                </c:ext>
              </c:extLst>
            </c:dLbl>
            <c:dLbl>
              <c:idx val="1"/>
              <c:layout>
                <c:manualLayout>
                  <c:x val="1.7207834941494634E-3"/>
                  <c:y val="-6.2055243202475081E-2"/>
                </c:manualLayout>
              </c:layout>
              <c:numFmt formatCode="0.0%" sourceLinked="0"/>
              <c:spPr>
                <a:solidFill>
                  <a:schemeClr val="lt1"/>
                </a:solidFill>
                <a:ln>
                  <a:solidFill>
                    <a:srgbClr val="FF0066"/>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Corbel" panose="020B0503020204020204"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18202691588621939"/>
                      <c:h val="0.20425609679325879"/>
                    </c:manualLayout>
                  </c15:layout>
                </c:ext>
                <c:ext xmlns:c16="http://schemas.microsoft.com/office/drawing/2014/chart" uri="{C3380CC4-5D6E-409C-BE32-E72D297353CC}">
                  <c16:uniqueId val="{00000003-498F-4125-A050-83FAFAF8EBCB}"/>
                </c:ext>
              </c:extLst>
            </c:dLbl>
            <c:numFmt formatCode="0.0%" sourceLinked="0"/>
            <c:spPr>
              <a:ln>
                <a:solidFill>
                  <a:srgbClr val="00B0F0"/>
                </a:solidFill>
              </a:ln>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accent1"/>
                    </a:solidFill>
                    <a:latin typeface="Corbel" panose="020B0503020204020204" pitchFamily="34" charset="0"/>
                    <a:ea typeface="+mn-ea"/>
                    <a:cs typeface="+mn-cs"/>
                  </a:defRPr>
                </a:pPr>
                <a:endParaRPr lang="es-E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Hoja1!$A$2:$A$3</c:f>
              <c:strCache>
                <c:ptCount val="2"/>
                <c:pt idx="0">
                  <c:v>HOMBRE</c:v>
                </c:pt>
                <c:pt idx="1">
                  <c:v>MUJER</c:v>
                </c:pt>
              </c:strCache>
            </c:strRef>
          </c:cat>
          <c:val>
            <c:numRef>
              <c:f>Hoja1!$B$2:$B$3</c:f>
              <c:numCache>
                <c:formatCode>0.0%</c:formatCode>
                <c:ptCount val="2"/>
                <c:pt idx="0">
                  <c:v>0.69099999999999995</c:v>
                </c:pt>
                <c:pt idx="1">
                  <c:v>0.30099999999999999</c:v>
                </c:pt>
              </c:numCache>
            </c:numRef>
          </c:val>
          <c:extLst>
            <c:ext xmlns:c16="http://schemas.microsoft.com/office/drawing/2014/chart" uri="{C3380CC4-5D6E-409C-BE32-E72D297353CC}">
              <c16:uniqueId val="{00000004-498F-4125-A050-83FAFAF8EBCB}"/>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baseline="0">
                <a:solidFill>
                  <a:schemeClr val="accent5">
                    <a:lumMod val="50000"/>
                  </a:schemeClr>
                </a:solidFill>
                <a:latin typeface="Corbel" panose="020B0503020204020204" pitchFamily="34" charset="0"/>
                <a:ea typeface="+mn-ea"/>
                <a:cs typeface="+mn-cs"/>
              </a:defRPr>
            </a:pPr>
            <a:r>
              <a:rPr lang="en-US" sz="1500">
                <a:solidFill>
                  <a:schemeClr val="accent5">
                    <a:lumMod val="50000"/>
                  </a:schemeClr>
                </a:solidFill>
                <a:latin typeface="Corbel" panose="020B0503020204020204" pitchFamily="34" charset="0"/>
              </a:rPr>
              <a:t>Rango de edad</a:t>
            </a:r>
          </a:p>
        </c:rich>
      </c:tx>
      <c:layout>
        <c:manualLayout>
          <c:xMode val="edge"/>
          <c:yMode val="edge"/>
          <c:x val="0.38650047036688623"/>
          <c:y val="0.87885506954243098"/>
        </c:manualLayout>
      </c:layout>
      <c:overlay val="0"/>
      <c:spPr>
        <a:noFill/>
        <a:ln>
          <a:noFill/>
        </a:ln>
        <a:effectLst/>
      </c:spPr>
      <c:txPr>
        <a:bodyPr rot="0" spcFirstLastPara="1" vertOverflow="ellipsis" vert="horz" wrap="square" anchor="ctr" anchorCtr="1"/>
        <a:lstStyle/>
        <a:p>
          <a:pPr>
            <a:defRPr sz="1500" b="1" i="0" u="none" strike="noStrike" kern="1200" baseline="0">
              <a:solidFill>
                <a:schemeClr val="accent5">
                  <a:lumMod val="50000"/>
                </a:schemeClr>
              </a:solidFill>
              <a:latin typeface="Corbel" panose="020B0503020204020204" pitchFamily="34" charset="0"/>
              <a:ea typeface="+mn-ea"/>
              <a:cs typeface="+mn-cs"/>
            </a:defRPr>
          </a:pPr>
          <a:endParaRPr lang="es-ES"/>
        </a:p>
      </c:txPr>
    </c:title>
    <c:autoTitleDeleted val="0"/>
    <c:view3D>
      <c:rotX val="0"/>
      <c:rotY val="0"/>
      <c:depthPercent val="60"/>
      <c:rAngAx val="0"/>
      <c:perspective val="100"/>
    </c:view3D>
    <c:floor>
      <c:thickness val="0"/>
      <c:spPr>
        <a:solidFill>
          <a:schemeClr val="accent2">
            <a:lumMod val="20000"/>
            <a:lumOff val="8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509907334019754E-2"/>
          <c:y val="4.6482563999193718E-2"/>
          <c:w val="0.88661991392656347"/>
          <c:h val="0.73646347018555747"/>
        </c:manualLayout>
      </c:layout>
      <c:bar3DChart>
        <c:barDir val="col"/>
        <c:grouping val="clustered"/>
        <c:varyColors val="0"/>
        <c:ser>
          <c:idx val="0"/>
          <c:order val="0"/>
          <c:tx>
            <c:strRef>
              <c:f>Hoja1!$B$1</c:f>
              <c:strCache>
                <c:ptCount val="1"/>
                <c:pt idx="0">
                  <c:v>Porcentaje de fallecidos</c:v>
                </c:pt>
              </c:strCache>
            </c:strRef>
          </c:tx>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invertIfNegative val="0"/>
          <c:dPt>
            <c:idx val="1"/>
            <c:invertIfNegative val="0"/>
            <c:bubble3D val="0"/>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extLst>
              <c:ext xmlns:c16="http://schemas.microsoft.com/office/drawing/2014/chart" uri="{C3380CC4-5D6E-409C-BE32-E72D297353CC}">
                <c16:uniqueId val="{00000001-747D-464A-A2C0-6BF0664D8B30}"/>
              </c:ext>
            </c:extLst>
          </c:dPt>
          <c:dPt>
            <c:idx val="3"/>
            <c:invertIfNegative val="0"/>
            <c:bubble3D val="0"/>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extLst>
              <c:ext xmlns:c16="http://schemas.microsoft.com/office/drawing/2014/chart" uri="{C3380CC4-5D6E-409C-BE32-E72D297353CC}">
                <c16:uniqueId val="{00000003-747D-464A-A2C0-6BF0664D8B30}"/>
              </c:ext>
            </c:extLst>
          </c:dPt>
          <c:dPt>
            <c:idx val="5"/>
            <c:invertIfNegative val="0"/>
            <c:bubble3D val="0"/>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extLst>
              <c:ext xmlns:c16="http://schemas.microsoft.com/office/drawing/2014/chart" uri="{C3380CC4-5D6E-409C-BE32-E72D297353CC}">
                <c16:uniqueId val="{00000005-747D-464A-A2C0-6BF0664D8B30}"/>
              </c:ext>
            </c:extLst>
          </c:dPt>
          <c:dPt>
            <c:idx val="6"/>
            <c:invertIfNegative val="0"/>
            <c:bubble3D val="0"/>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extLst>
              <c:ext xmlns:c16="http://schemas.microsoft.com/office/drawing/2014/chart" uri="{C3380CC4-5D6E-409C-BE32-E72D297353CC}">
                <c16:uniqueId val="{00000007-747D-464A-A2C0-6BF0664D8B30}"/>
              </c:ext>
            </c:extLst>
          </c:dPt>
          <c:dLbls>
            <c:dLbl>
              <c:idx val="0"/>
              <c:layout>
                <c:manualLayout>
                  <c:x val="-2.155823324029726E-17"/>
                  <c:y val="-1.6125781092521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7D-464A-A2C0-6BF0664D8B30}"/>
                </c:ext>
              </c:extLst>
            </c:dLbl>
            <c:dLbl>
              <c:idx val="1"/>
              <c:layout>
                <c:manualLayout>
                  <c:x val="0"/>
                  <c:y val="-1.6125781092521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7D-464A-A2C0-6BF0664D8B30}"/>
                </c:ext>
              </c:extLst>
            </c:dLbl>
            <c:dLbl>
              <c:idx val="2"/>
              <c:layout>
                <c:manualLayout>
                  <c:x val="0"/>
                  <c:y val="-1.612578109252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47D-464A-A2C0-6BF0664D8B30}"/>
                </c:ext>
              </c:extLst>
            </c:dLbl>
            <c:dLbl>
              <c:idx val="5"/>
              <c:layout>
                <c:manualLayout>
                  <c:x val="-1.7246586592237808E-16"/>
                  <c:y val="-1.612578109252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7D-464A-A2C0-6BF0664D8B30}"/>
                </c:ext>
              </c:extLst>
            </c:dLbl>
            <c:dLbl>
              <c:idx val="7"/>
              <c:layout>
                <c:manualLayout>
                  <c:x val="-4.7036688617123077E-3"/>
                  <c:y val="-2.4188671638782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47D-464A-A2C0-6BF0664D8B30}"/>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&lt;18</c:v>
                </c:pt>
                <c:pt idx="1">
                  <c:v>18-24</c:v>
                </c:pt>
                <c:pt idx="2">
                  <c:v>25-34</c:v>
                </c:pt>
                <c:pt idx="3">
                  <c:v>35-44</c:v>
                </c:pt>
                <c:pt idx="4">
                  <c:v>45-54</c:v>
                </c:pt>
                <c:pt idx="5">
                  <c:v>55-64</c:v>
                </c:pt>
                <c:pt idx="6">
                  <c:v>≥65</c:v>
                </c:pt>
                <c:pt idx="7">
                  <c:v>NC</c:v>
                </c:pt>
              </c:strCache>
            </c:strRef>
          </c:cat>
          <c:val>
            <c:numRef>
              <c:f>Hoja1!$B$2:$B$9</c:f>
              <c:numCache>
                <c:formatCode>0.0%</c:formatCode>
                <c:ptCount val="8"/>
                <c:pt idx="0">
                  <c:v>3.6999999999999998E-2</c:v>
                </c:pt>
                <c:pt idx="1">
                  <c:v>5.1999999999999998E-2</c:v>
                </c:pt>
                <c:pt idx="2">
                  <c:v>5.8999999999999997E-2</c:v>
                </c:pt>
                <c:pt idx="3">
                  <c:v>0.10299999999999999</c:v>
                </c:pt>
                <c:pt idx="4">
                  <c:v>0.154</c:v>
                </c:pt>
                <c:pt idx="5">
                  <c:v>0.154</c:v>
                </c:pt>
                <c:pt idx="6">
                  <c:v>0.42599999999999999</c:v>
                </c:pt>
                <c:pt idx="7">
                  <c:v>1.4999999999999999E-2</c:v>
                </c:pt>
              </c:numCache>
            </c:numRef>
          </c:val>
          <c:extLst>
            <c:ext xmlns:c16="http://schemas.microsoft.com/office/drawing/2014/chart" uri="{C3380CC4-5D6E-409C-BE32-E72D297353CC}">
              <c16:uniqueId val="{0000000B-747D-464A-A2C0-6BF0664D8B30}"/>
            </c:ext>
          </c:extLst>
        </c:ser>
        <c:dLbls>
          <c:showLegendKey val="0"/>
          <c:showVal val="1"/>
          <c:showCatName val="0"/>
          <c:showSerName val="0"/>
          <c:showPercent val="0"/>
          <c:showBubbleSize val="0"/>
        </c:dLbls>
        <c:gapWidth val="65"/>
        <c:shape val="box"/>
        <c:axId val="1465746768"/>
        <c:axId val="1470308432"/>
        <c:axId val="0"/>
      </c:bar3DChart>
      <c:catAx>
        <c:axId val="14657467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Corbel" panose="020B0503020204020204" pitchFamily="34" charset="0"/>
                <a:ea typeface="+mn-ea"/>
                <a:cs typeface="+mn-cs"/>
              </a:defRPr>
            </a:pPr>
            <a:endParaRPr lang="es-ES"/>
          </a:p>
        </c:txPr>
        <c:crossAx val="1470308432"/>
        <c:crosses val="autoZero"/>
        <c:auto val="1"/>
        <c:lblAlgn val="ctr"/>
        <c:lblOffset val="100"/>
        <c:noMultiLvlLbl val="0"/>
      </c:catAx>
      <c:valAx>
        <c:axId val="147030843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1465746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540694630591388"/>
          <c:y val="1.7351046090447908E-2"/>
          <c:w val="0.67645543642151118"/>
          <c:h val="0.96558774682915105"/>
        </c:manualLayout>
      </c:layout>
      <c:pie3DChart>
        <c:varyColors val="1"/>
        <c:ser>
          <c:idx val="0"/>
          <c:order val="0"/>
          <c:tx>
            <c:strRef>
              <c:f>Hoja1!$B$1</c:f>
              <c:strCache>
                <c:ptCount val="1"/>
                <c:pt idx="0">
                  <c:v>PORCENTAJE FALLECIDOS</c:v>
                </c:pt>
              </c:strCache>
            </c:strRef>
          </c:tx>
          <c:explosion val="7"/>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6355-4366-AA67-5FFB4817F37F}"/>
              </c:ext>
            </c:extLst>
          </c:dPt>
          <c:dPt>
            <c:idx val="1"/>
            <c:bubble3D val="0"/>
            <c:spPr>
              <a:solidFill>
                <a:srgbClr val="FFC000">
                  <a:alpha val="90000"/>
                </a:srgb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6355-4366-AA67-5FFB4817F37F}"/>
              </c:ext>
            </c:extLst>
          </c:dPt>
          <c:dLbls>
            <c:dLbl>
              <c:idx val="0"/>
              <c:layout>
                <c:manualLayout>
                  <c:x val="-0.21803844423763163"/>
                  <c:y val="7.3755779198917154E-2"/>
                </c:manualLayout>
              </c:layout>
              <c:numFmt formatCode="0.0%" sourceLinked="0"/>
              <c:spPr>
                <a:solidFill>
                  <a:schemeClr val="lt1">
                    <a:alpha val="90000"/>
                  </a:schemeClr>
                </a:solidFill>
                <a:ln w="12700" cap="flat" cmpd="sng" algn="ctr">
                  <a:solidFill>
                    <a:schemeClr val="accent4"/>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effectLst/>
                      <a:latin typeface="Corbel" panose="020B0503020204020204"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1190467889305817"/>
                      <c:h val="0.22962874394691221"/>
                    </c:manualLayout>
                  </c15:layout>
                </c:ext>
                <c:ext xmlns:c16="http://schemas.microsoft.com/office/drawing/2014/chart" uri="{C3380CC4-5D6E-409C-BE32-E72D297353CC}">
                  <c16:uniqueId val="{00000001-6355-4366-AA67-5FFB4817F37F}"/>
                </c:ext>
              </c:extLst>
            </c:dLbl>
            <c:dLbl>
              <c:idx val="1"/>
              <c:layout>
                <c:manualLayout>
                  <c:x val="0.22401927452313675"/>
                  <c:y val="-0.10262123838975636"/>
                </c:manualLayout>
              </c:layout>
              <c:numFmt formatCode="0.0%" sourceLinked="0"/>
              <c:spPr>
                <a:solidFill>
                  <a:schemeClr val="lt1">
                    <a:alpha val="90000"/>
                  </a:schemeClr>
                </a:solidFill>
                <a:ln w="12700" cap="flat" cmpd="sng" algn="ctr">
                  <a:solidFill>
                    <a:schemeClr val="accent1"/>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effectLst/>
                      <a:latin typeface="Corbel" panose="020B0503020204020204"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2725550871013289"/>
                      <c:h val="0.19720058364795995"/>
                    </c:manualLayout>
                  </c15:layout>
                </c:ext>
                <c:ext xmlns:c16="http://schemas.microsoft.com/office/drawing/2014/chart" uri="{C3380CC4-5D6E-409C-BE32-E72D297353CC}">
                  <c16:uniqueId val="{00000003-6355-4366-AA67-5FFB4817F37F}"/>
                </c:ext>
              </c:extLst>
            </c:dLbl>
            <c:numFmt formatCode="0.0%" sourceLinked="0"/>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effectLst/>
                    <a:latin typeface="Corbel" panose="020B0503020204020204" pitchFamily="34" charset="0"/>
                    <a:ea typeface="+mn-ea"/>
                    <a:cs typeface="+mn-cs"/>
                  </a:defRPr>
                </a:pPr>
                <a:endParaRPr lang="es-E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Hoja1!$A$2:$A$3</c:f>
              <c:strCache>
                <c:ptCount val="2"/>
                <c:pt idx="0">
                  <c:v>POSITIVOS (n=56)</c:v>
                </c:pt>
                <c:pt idx="1">
                  <c:v>NEGATIVOS (n=80)</c:v>
                </c:pt>
              </c:strCache>
            </c:strRef>
          </c:cat>
          <c:val>
            <c:numRef>
              <c:f>Hoja1!$B$2:$B$3</c:f>
              <c:numCache>
                <c:formatCode>0.0%</c:formatCode>
                <c:ptCount val="2"/>
                <c:pt idx="0">
                  <c:v>0.41199999999999998</c:v>
                </c:pt>
                <c:pt idx="1">
                  <c:v>0.58799999999999997</c:v>
                </c:pt>
              </c:numCache>
            </c:numRef>
          </c:val>
          <c:extLst>
            <c:ext xmlns:c16="http://schemas.microsoft.com/office/drawing/2014/chart" uri="{C3380CC4-5D6E-409C-BE32-E72D297353CC}">
              <c16:uniqueId val="{00000004-6355-4366-AA67-5FFB4817F37F}"/>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6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PORCENTAJE</c:v>
                </c:pt>
              </c:strCache>
            </c:strRef>
          </c:tx>
          <c:spPr>
            <a:solidFill>
              <a:schemeClr val="accent1"/>
            </a:solidFill>
            <a:ln>
              <a:solidFill>
                <a:schemeClr val="accent1">
                  <a:lumMod val="75000"/>
                </a:schemeClr>
              </a:solidFill>
            </a:ln>
            <a:effectLst/>
            <a:scene3d>
              <a:camera prst="orthographicFront"/>
              <a:lightRig rig="threePt" dir="t"/>
            </a:scene3d>
            <a:sp3d prstMaterial="matte">
              <a:contourClr>
                <a:schemeClr val="accent1">
                  <a:lumMod val="75000"/>
                </a:schemeClr>
              </a:contourClr>
            </a:sp3d>
          </c:spPr>
          <c:invertIfNegative val="0"/>
          <c:dPt>
            <c:idx val="0"/>
            <c:invertIfNegative val="0"/>
            <c:bubble3D val="0"/>
            <c:spPr>
              <a:solidFill>
                <a:srgbClr val="00B0F0"/>
              </a:solidFill>
              <a:ln>
                <a:solidFill>
                  <a:schemeClr val="accent5">
                    <a:lumMod val="50000"/>
                  </a:schemeClr>
                </a:solidFill>
              </a:ln>
              <a:effectLst/>
              <a:scene3d>
                <a:camera prst="orthographicFront"/>
                <a:lightRig rig="threePt" dir="t"/>
              </a:scene3d>
              <a:sp3d prstMaterial="matte">
                <a:contourClr>
                  <a:schemeClr val="accent5">
                    <a:lumMod val="50000"/>
                  </a:schemeClr>
                </a:contourClr>
              </a:sp3d>
            </c:spPr>
            <c:extLst>
              <c:ext xmlns:c16="http://schemas.microsoft.com/office/drawing/2014/chart" uri="{C3380CC4-5D6E-409C-BE32-E72D297353CC}">
                <c16:uniqueId val="{00000001-3415-490A-8221-B54FAE78FDDA}"/>
              </c:ext>
            </c:extLst>
          </c:dPt>
          <c:dPt>
            <c:idx val="1"/>
            <c:invertIfNegative val="0"/>
            <c:bubble3D val="0"/>
            <c:spPr>
              <a:solidFill>
                <a:schemeClr val="accent4"/>
              </a:solidFill>
              <a:ln>
                <a:solidFill>
                  <a:schemeClr val="accent4">
                    <a:lumMod val="50000"/>
                  </a:schemeClr>
                </a:solidFill>
              </a:ln>
              <a:effectLst/>
              <a:scene3d>
                <a:camera prst="orthographicFront"/>
                <a:lightRig rig="threePt" dir="t"/>
              </a:scene3d>
              <a:sp3d prstMaterial="matte">
                <a:contourClr>
                  <a:schemeClr val="accent4">
                    <a:lumMod val="50000"/>
                  </a:schemeClr>
                </a:contourClr>
              </a:sp3d>
            </c:spPr>
            <c:extLst>
              <c:ext xmlns:c16="http://schemas.microsoft.com/office/drawing/2014/chart" uri="{C3380CC4-5D6E-409C-BE32-E72D297353CC}">
                <c16:uniqueId val="{00000003-3415-490A-8221-B54FAE78FDDA}"/>
              </c:ext>
            </c:extLst>
          </c:dPt>
          <c:dPt>
            <c:idx val="2"/>
            <c:invertIfNegative val="0"/>
            <c:bubble3D val="0"/>
            <c:spPr>
              <a:solidFill>
                <a:srgbClr val="FF7C80"/>
              </a:solidFill>
              <a:ln>
                <a:solidFill>
                  <a:srgbClr val="FF0066"/>
                </a:solidFill>
              </a:ln>
              <a:effectLst/>
              <a:scene3d>
                <a:camera prst="orthographicFront"/>
                <a:lightRig rig="threePt" dir="t"/>
              </a:scene3d>
              <a:sp3d prstMaterial="matte">
                <a:contourClr>
                  <a:srgbClr val="FF0066"/>
                </a:contourClr>
              </a:sp3d>
            </c:spPr>
            <c:extLst>
              <c:ext xmlns:c16="http://schemas.microsoft.com/office/drawing/2014/chart" uri="{C3380CC4-5D6E-409C-BE32-E72D297353CC}">
                <c16:uniqueId val="{00000005-3415-490A-8221-B54FAE78FDDA}"/>
              </c:ext>
            </c:extLst>
          </c:dPt>
          <c:dLbls>
            <c:dLbl>
              <c:idx val="0"/>
              <c:layout>
                <c:manualLayout>
                  <c:x val="0"/>
                  <c:y val="-2.0157226365652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15-490A-8221-B54FAE78FDDA}"/>
                </c:ext>
              </c:extLst>
            </c:dLbl>
            <c:dLbl>
              <c:idx val="1"/>
              <c:layout>
                <c:manualLayout>
                  <c:x val="-8.6232932961189039E-17"/>
                  <c:y val="-2.0157226365652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15-490A-8221-B54FAE78FDDA}"/>
                </c:ext>
              </c:extLst>
            </c:dLbl>
            <c:dLbl>
              <c:idx val="2"/>
              <c:layout>
                <c:manualLayout>
                  <c:x val="-8.6232932961189039E-17"/>
                  <c:y val="-1.2094335819391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15-490A-8221-B54FAE78FDDA}"/>
                </c:ext>
              </c:extLst>
            </c:dLbl>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Hoja1!$A$2:$A$4</c:f>
              <c:strCache>
                <c:ptCount val="3"/>
                <c:pt idx="0">
                  <c:v>POSITIVOS A ALCOHOL*</c:v>
                </c:pt>
                <c:pt idx="1">
                  <c:v>POSITIVOS A DROGAS</c:v>
                </c:pt>
                <c:pt idx="2">
                  <c:v>POSITIVOS A PSICOFÁRMACOS</c:v>
                </c:pt>
              </c:strCache>
            </c:strRef>
          </c:cat>
          <c:val>
            <c:numRef>
              <c:f>Hoja1!$B$2:$B$4</c:f>
              <c:numCache>
                <c:formatCode>0.0%</c:formatCode>
                <c:ptCount val="3"/>
                <c:pt idx="0">
                  <c:v>0.221</c:v>
                </c:pt>
                <c:pt idx="1">
                  <c:v>0.10299999999999999</c:v>
                </c:pt>
                <c:pt idx="2">
                  <c:v>0.19800000000000001</c:v>
                </c:pt>
              </c:numCache>
            </c:numRef>
          </c:val>
          <c:extLst>
            <c:ext xmlns:c16="http://schemas.microsoft.com/office/drawing/2014/chart" uri="{C3380CC4-5D6E-409C-BE32-E72D297353CC}">
              <c16:uniqueId val="{00000006-3415-490A-8221-B54FAE78FDDA}"/>
            </c:ext>
          </c:extLst>
        </c:ser>
        <c:dLbls>
          <c:showLegendKey val="0"/>
          <c:showVal val="0"/>
          <c:showCatName val="0"/>
          <c:showSerName val="0"/>
          <c:showPercent val="0"/>
          <c:showBubbleSize val="0"/>
        </c:dLbls>
        <c:gapWidth val="150"/>
        <c:shape val="box"/>
        <c:axId val="298620671"/>
        <c:axId val="356404559"/>
        <c:axId val="0"/>
      </c:bar3DChart>
      <c:catAx>
        <c:axId val="2986206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orbel" panose="020B0503020204020204" pitchFamily="34" charset="0"/>
                <a:ea typeface="+mn-ea"/>
                <a:cs typeface="+mn-cs"/>
              </a:defRPr>
            </a:pPr>
            <a:endParaRPr lang="es-ES"/>
          </a:p>
        </c:txPr>
        <c:crossAx val="356404559"/>
        <c:crosses val="autoZero"/>
        <c:auto val="1"/>
        <c:lblAlgn val="ctr"/>
        <c:lblOffset val="100"/>
        <c:noMultiLvlLbl val="0"/>
      </c:catAx>
      <c:valAx>
        <c:axId val="356404559"/>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298620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accent2">
            <a:lumMod val="20000"/>
            <a:lumOff val="8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509907334019754E-2"/>
          <c:y val="9.1690635189588643E-2"/>
          <c:w val="0.88661991392656347"/>
          <c:h val="0.77715075963605817"/>
        </c:manualLayout>
      </c:layout>
      <c:bar3DChart>
        <c:barDir val="col"/>
        <c:grouping val="clustered"/>
        <c:varyColors val="0"/>
        <c:ser>
          <c:idx val="0"/>
          <c:order val="0"/>
          <c:tx>
            <c:strRef>
              <c:f>Hoja1!$B$1</c:f>
              <c:strCache>
                <c:ptCount val="1"/>
                <c:pt idx="0">
                  <c:v>Porcentaje de fallecidos</c:v>
                </c:pt>
              </c:strCache>
            </c:strRef>
          </c:tx>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invertIfNegative val="0"/>
          <c:dPt>
            <c:idx val="0"/>
            <c:invertIfNegative val="0"/>
            <c:bubble3D val="0"/>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extLst>
              <c:ext xmlns:c16="http://schemas.microsoft.com/office/drawing/2014/chart" uri="{C3380CC4-5D6E-409C-BE32-E72D297353CC}">
                <c16:uniqueId val="{00000001-5055-47BF-B3AF-F0C2AA9DCE61}"/>
              </c:ext>
            </c:extLst>
          </c:dPt>
          <c:dPt>
            <c:idx val="1"/>
            <c:invertIfNegative val="0"/>
            <c:bubble3D val="0"/>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extLst>
              <c:ext xmlns:c16="http://schemas.microsoft.com/office/drawing/2014/chart" uri="{C3380CC4-5D6E-409C-BE32-E72D297353CC}">
                <c16:uniqueId val="{00000003-5055-47BF-B3AF-F0C2AA9DCE61}"/>
              </c:ext>
            </c:extLst>
          </c:dPt>
          <c:dPt>
            <c:idx val="2"/>
            <c:invertIfNegative val="0"/>
            <c:bubble3D val="0"/>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extLst>
              <c:ext xmlns:c16="http://schemas.microsoft.com/office/drawing/2014/chart" uri="{C3380CC4-5D6E-409C-BE32-E72D297353CC}">
                <c16:uniqueId val="{00000005-5055-47BF-B3AF-F0C2AA9DCE61}"/>
              </c:ext>
            </c:extLst>
          </c:dPt>
          <c:dPt>
            <c:idx val="3"/>
            <c:invertIfNegative val="0"/>
            <c:bubble3D val="0"/>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extLst>
              <c:ext xmlns:c16="http://schemas.microsoft.com/office/drawing/2014/chart" uri="{C3380CC4-5D6E-409C-BE32-E72D297353CC}">
                <c16:uniqueId val="{00000007-5055-47BF-B3AF-F0C2AA9DCE61}"/>
              </c:ext>
            </c:extLst>
          </c:dPt>
          <c:dPt>
            <c:idx val="4"/>
            <c:invertIfNegative val="0"/>
            <c:bubble3D val="0"/>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extLst>
              <c:ext xmlns:c16="http://schemas.microsoft.com/office/drawing/2014/chart" uri="{C3380CC4-5D6E-409C-BE32-E72D297353CC}">
                <c16:uniqueId val="{00000009-5055-47BF-B3AF-F0C2AA9DCE61}"/>
              </c:ext>
            </c:extLst>
          </c:dPt>
          <c:dPt>
            <c:idx val="5"/>
            <c:invertIfNegative val="0"/>
            <c:bubble3D val="0"/>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extLst>
              <c:ext xmlns:c16="http://schemas.microsoft.com/office/drawing/2014/chart" uri="{C3380CC4-5D6E-409C-BE32-E72D297353CC}">
                <c16:uniqueId val="{0000000B-5055-47BF-B3AF-F0C2AA9DCE61}"/>
              </c:ext>
            </c:extLst>
          </c:dPt>
          <c:dLbls>
            <c:dLbl>
              <c:idx val="0"/>
              <c:layout>
                <c:manualLayout>
                  <c:x val="4.7036688617121142E-3"/>
                  <c:y val="-4.0314452731304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55-47BF-B3AF-F0C2AA9DCE61}"/>
                </c:ext>
              </c:extLst>
            </c:dLbl>
            <c:dLbl>
              <c:idx val="1"/>
              <c:layout>
                <c:manualLayout>
                  <c:x val="2.3518344308560675E-3"/>
                  <c:y val="-1.2094335819391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55-47BF-B3AF-F0C2AA9DCE61}"/>
                </c:ext>
              </c:extLst>
            </c:dLbl>
            <c:dLbl>
              <c:idx val="4"/>
              <c:layout>
                <c:manualLayout>
                  <c:x val="0"/>
                  <c:y val="-4.03144527313041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55-47BF-B3AF-F0C2AA9DCE61}"/>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&lt;18</c:v>
                </c:pt>
                <c:pt idx="1">
                  <c:v>18-24</c:v>
                </c:pt>
                <c:pt idx="2">
                  <c:v>25-34</c:v>
                </c:pt>
                <c:pt idx="3">
                  <c:v>35-44</c:v>
                </c:pt>
                <c:pt idx="4">
                  <c:v>45-54</c:v>
                </c:pt>
                <c:pt idx="5">
                  <c:v>55-64</c:v>
                </c:pt>
                <c:pt idx="6">
                  <c:v>≥65</c:v>
                </c:pt>
              </c:strCache>
            </c:strRef>
          </c:cat>
          <c:val>
            <c:numRef>
              <c:f>Hoja1!$B$2:$B$8</c:f>
              <c:numCache>
                <c:formatCode>0.0%</c:formatCode>
                <c:ptCount val="7"/>
                <c:pt idx="0">
                  <c:v>1.7999999999999999E-2</c:v>
                </c:pt>
                <c:pt idx="1">
                  <c:v>7.0999999999999994E-2</c:v>
                </c:pt>
                <c:pt idx="2">
                  <c:v>0.107</c:v>
                </c:pt>
                <c:pt idx="3">
                  <c:v>0.17899999999999999</c:v>
                </c:pt>
                <c:pt idx="4">
                  <c:v>0.17899999999999999</c:v>
                </c:pt>
                <c:pt idx="5">
                  <c:v>0.161</c:v>
                </c:pt>
                <c:pt idx="6">
                  <c:v>0.28499999999999998</c:v>
                </c:pt>
              </c:numCache>
            </c:numRef>
          </c:val>
          <c:extLst>
            <c:ext xmlns:c16="http://schemas.microsoft.com/office/drawing/2014/chart" uri="{C3380CC4-5D6E-409C-BE32-E72D297353CC}">
              <c16:uniqueId val="{0000000C-5055-47BF-B3AF-F0C2AA9DCE61}"/>
            </c:ext>
          </c:extLst>
        </c:ser>
        <c:dLbls>
          <c:showLegendKey val="0"/>
          <c:showVal val="1"/>
          <c:showCatName val="0"/>
          <c:showSerName val="0"/>
          <c:showPercent val="0"/>
          <c:showBubbleSize val="0"/>
        </c:dLbls>
        <c:gapWidth val="65"/>
        <c:shape val="box"/>
        <c:axId val="1465746768"/>
        <c:axId val="1470308432"/>
        <c:axId val="0"/>
      </c:bar3DChart>
      <c:catAx>
        <c:axId val="14657467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Corbel" panose="020B0503020204020204" pitchFamily="34" charset="0"/>
                <a:ea typeface="+mn-ea"/>
                <a:cs typeface="+mn-cs"/>
              </a:defRPr>
            </a:pPr>
            <a:endParaRPr lang="es-ES"/>
          </a:p>
        </c:txPr>
        <c:crossAx val="1470308432"/>
        <c:crosses val="autoZero"/>
        <c:auto val="1"/>
        <c:lblAlgn val="ctr"/>
        <c:lblOffset val="100"/>
        <c:noMultiLvlLbl val="0"/>
      </c:catAx>
      <c:valAx>
        <c:axId val="147030843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1465746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2878141753578978"/>
          <c:w val="1"/>
          <c:h val="0.78065622121778389"/>
        </c:manualLayout>
      </c:layout>
      <c:pie3DChart>
        <c:varyColors val="0"/>
        <c:ser>
          <c:idx val="0"/>
          <c:order val="0"/>
          <c:tx>
            <c:strRef>
              <c:f>Hoja1!$B$1</c:f>
              <c:strCache>
                <c:ptCount val="1"/>
                <c:pt idx="0">
                  <c:v>Ventas</c:v>
                </c:pt>
              </c:strCache>
            </c:strRef>
          </c:tx>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plosion val="40"/>
          <c:dPt>
            <c:idx val="0"/>
            <c:bubble3D val="0"/>
            <c:explosion val="41"/>
            <c:spPr>
              <a:solidFill>
                <a:schemeClr val="accent5">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142-44AA-92F5-62A39F033068}"/>
              </c:ext>
            </c:extLst>
          </c:dPt>
          <c:dPt>
            <c:idx val="1"/>
            <c:bubble3D val="0"/>
            <c:explosion val="17"/>
            <c:spPr>
              <a:solidFill>
                <a:srgbClr val="FF006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142-44AA-92F5-62A39F033068}"/>
              </c:ext>
            </c:extLst>
          </c:dPt>
          <c:dLbls>
            <c:dLbl>
              <c:idx val="0"/>
              <c:layout>
                <c:manualLayout>
                  <c:x val="-2.4836480219052135E-2"/>
                  <c:y val="4.3521240388400398E-2"/>
                </c:manualLayout>
              </c:layout>
              <c:spPr>
                <a:solidFill>
                  <a:sysClr val="window" lastClr="FFFFFF"/>
                </a:solidFill>
                <a:ln>
                  <a:solidFill>
                    <a:schemeClr val="accent5">
                      <a:lumMod val="50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Corbel" panose="020B0503020204020204" pitchFamily="34" charset="0"/>
                      <a:ea typeface="+mn-ea"/>
                      <a:cs typeface="+mn-cs"/>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30513434841724157"/>
                      <c:h val="0.2010110142778988"/>
                    </c:manualLayout>
                  </c15:layout>
                </c:ext>
                <c:ext xmlns:c16="http://schemas.microsoft.com/office/drawing/2014/chart" uri="{C3380CC4-5D6E-409C-BE32-E72D297353CC}">
                  <c16:uniqueId val="{00000001-1142-44AA-92F5-62A39F033068}"/>
                </c:ext>
              </c:extLst>
            </c:dLbl>
            <c:dLbl>
              <c:idx val="1"/>
              <c:layout>
                <c:manualLayout>
                  <c:x val="5.0194636316073508E-2"/>
                  <c:y val="-3.9126160543547242E-2"/>
                </c:manualLayout>
              </c:layout>
              <c:spPr>
                <a:solidFill>
                  <a:sysClr val="window" lastClr="FFFFFF"/>
                </a:solidFill>
                <a:ln>
                  <a:solidFill>
                    <a:srgbClr val="FF0066"/>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Corbel" panose="020B0503020204020204" pitchFamily="34" charset="0"/>
                      <a:ea typeface="+mn-ea"/>
                      <a:cs typeface="+mn-cs"/>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9420035787965498"/>
                      <c:h val="0.19604417278423453"/>
                    </c:manualLayout>
                  </c15:layout>
                </c:ext>
                <c:ext xmlns:c16="http://schemas.microsoft.com/office/drawing/2014/chart" uri="{C3380CC4-5D6E-409C-BE32-E72D297353CC}">
                  <c16:uniqueId val="{00000003-1142-44AA-92F5-62A39F033068}"/>
                </c:ext>
              </c:extLst>
            </c:dLbl>
            <c:spPr>
              <a:solidFill>
                <a:sysClr val="window" lastClr="FFFFFF"/>
              </a:solidFill>
              <a:ln>
                <a:solidFill>
                  <a:srgbClr val="4472C4"/>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es-E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Hoja1!$A$2:$A$3</c:f>
              <c:strCache>
                <c:ptCount val="2"/>
                <c:pt idx="0">
                  <c:v>HOMBRE</c:v>
                </c:pt>
                <c:pt idx="1">
                  <c:v>MUJER</c:v>
                </c:pt>
              </c:strCache>
            </c:strRef>
          </c:cat>
          <c:val>
            <c:numRef>
              <c:f>Hoja1!$B$2:$B$3</c:f>
              <c:numCache>
                <c:formatCode>0.0%</c:formatCode>
                <c:ptCount val="2"/>
                <c:pt idx="0">
                  <c:v>0.76800000000000002</c:v>
                </c:pt>
                <c:pt idx="1">
                  <c:v>0.23200000000000001</c:v>
                </c:pt>
              </c:numCache>
            </c:numRef>
          </c:val>
          <c:extLst>
            <c:ext xmlns:c16="http://schemas.microsoft.com/office/drawing/2014/chart" uri="{C3380CC4-5D6E-409C-BE32-E72D297353CC}">
              <c16:uniqueId val="{00000004-1142-44AA-92F5-62A39F033068}"/>
            </c:ext>
          </c:extLst>
        </c:ser>
        <c:dLbls>
          <c:dLblPos val="outEnd"/>
          <c:showLegendKey val="0"/>
          <c:showVal val="0"/>
          <c:showCatName val="0"/>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Hoja1!$B$1</c:f>
              <c:strCache>
                <c:ptCount val="1"/>
                <c:pt idx="0">
                  <c:v>Administrativo</c:v>
                </c:pt>
              </c:strCache>
            </c:strRef>
          </c:tx>
          <c:spPr>
            <a:solidFill>
              <a:srgbClr val="00CC00"/>
            </a:solidFill>
            <a:ln>
              <a:noFill/>
            </a:ln>
            <a:effectLst/>
            <a:scene3d>
              <a:camera prst="orthographicFront"/>
              <a:lightRig rig="threePt" dir="t"/>
            </a:scene3d>
            <a:sp3d>
              <a:bevelT w="254000" h="254000"/>
              <a:bevelB w="254000" h="254000"/>
            </a:sp3d>
          </c:spPr>
          <c:invertIfNegative val="0"/>
          <c:dLbls>
            <c:dLbl>
              <c:idx val="0"/>
              <c:layout>
                <c:manualLayout>
                  <c:x val="0.12935089369708372"/>
                  <c:y val="1.2095706466725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D9-463E-AAEE-80A9FD7F1C8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0,30-0,49 g/L</c:v>
                </c:pt>
                <c:pt idx="1">
                  <c:v>0,50-1,19 g/L</c:v>
                </c:pt>
                <c:pt idx="2">
                  <c:v>1,20-1,99 g/L</c:v>
                </c:pt>
                <c:pt idx="3">
                  <c:v>≥2,00 g/L</c:v>
                </c:pt>
              </c:strCache>
            </c:strRef>
          </c:cat>
          <c:val>
            <c:numRef>
              <c:f>Hoja1!$B$2:$B$5</c:f>
              <c:numCache>
                <c:formatCode>General</c:formatCode>
                <c:ptCount val="4"/>
                <c:pt idx="0" formatCode="0.0%">
                  <c:v>0.1</c:v>
                </c:pt>
              </c:numCache>
            </c:numRef>
          </c:val>
          <c:extLst>
            <c:ext xmlns:c16="http://schemas.microsoft.com/office/drawing/2014/chart" uri="{C3380CC4-5D6E-409C-BE32-E72D297353CC}">
              <c16:uniqueId val="{00000001-4DD9-463E-AAEE-80A9FD7F1C8F}"/>
            </c:ext>
          </c:extLst>
        </c:ser>
        <c:ser>
          <c:idx val="1"/>
          <c:order val="1"/>
          <c:tx>
            <c:strRef>
              <c:f>Hoja1!$C$1</c:f>
              <c:strCache>
                <c:ptCount val="1"/>
                <c:pt idx="0">
                  <c:v>Administrativo2</c:v>
                </c:pt>
              </c:strCache>
            </c:strRef>
          </c:tx>
          <c:spPr>
            <a:solidFill>
              <a:schemeClr val="accent4"/>
            </a:solidFill>
            <a:ln>
              <a:noFill/>
            </a:ln>
            <a:effectLst/>
            <a:scene3d>
              <a:camera prst="orthographicFront"/>
              <a:lightRig rig="threePt" dir="t"/>
            </a:scene3d>
            <a:sp3d>
              <a:bevelT w="254000" h="254000"/>
              <a:bevelB w="254000" h="254000"/>
            </a:sp3d>
          </c:spPr>
          <c:invertIfNegative val="0"/>
          <c:dLbls>
            <c:dLbl>
              <c:idx val="1"/>
              <c:layout>
                <c:manualLayout>
                  <c:x val="0.18314755735275678"/>
                  <c:y val="1.2096362120116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D9-463E-AAEE-80A9FD7F1C8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0,30-0,49 g/L</c:v>
                </c:pt>
                <c:pt idx="1">
                  <c:v>0,50-1,19 g/L</c:v>
                </c:pt>
                <c:pt idx="2">
                  <c:v>1,20-1,99 g/L</c:v>
                </c:pt>
                <c:pt idx="3">
                  <c:v>≥2,00 g/L</c:v>
                </c:pt>
              </c:strCache>
            </c:strRef>
          </c:cat>
          <c:val>
            <c:numRef>
              <c:f>Hoja1!$C$2:$C$5</c:f>
              <c:numCache>
                <c:formatCode>0.0%</c:formatCode>
                <c:ptCount val="4"/>
                <c:pt idx="1">
                  <c:v>0.16700000000000001</c:v>
                </c:pt>
              </c:numCache>
            </c:numRef>
          </c:val>
          <c:extLst>
            <c:ext xmlns:c16="http://schemas.microsoft.com/office/drawing/2014/chart" uri="{C3380CC4-5D6E-409C-BE32-E72D297353CC}">
              <c16:uniqueId val="{00000003-4DD9-463E-AAEE-80A9FD7F1C8F}"/>
            </c:ext>
          </c:extLst>
        </c:ser>
        <c:ser>
          <c:idx val="2"/>
          <c:order val="2"/>
          <c:tx>
            <c:strRef>
              <c:f>Hoja1!$D$1</c:f>
              <c:strCache>
                <c:ptCount val="1"/>
                <c:pt idx="0">
                  <c:v>Penal</c:v>
                </c:pt>
              </c:strCache>
            </c:strRef>
          </c:tx>
          <c:spPr>
            <a:solidFill>
              <a:srgbClr val="FF0000"/>
            </a:solidFill>
            <a:ln>
              <a:noFill/>
            </a:ln>
            <a:effectLst/>
            <a:scene3d>
              <a:camera prst="orthographicFront"/>
              <a:lightRig rig="threePt" dir="t"/>
            </a:scene3d>
            <a:sp3d>
              <a:bevelT w="254000" h="254000"/>
              <a:bevelB w="254000" h="254000"/>
            </a:sp3d>
          </c:spPr>
          <c:invertIfNegative val="0"/>
          <c:dLbls>
            <c:dLbl>
              <c:idx val="2"/>
              <c:layout>
                <c:manualLayout>
                  <c:x val="0.23504880364627606"/>
                  <c:y val="1.2095842047795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D9-463E-AAEE-80A9FD7F1C8F}"/>
                </c:ext>
              </c:extLst>
            </c:dLbl>
            <c:dLbl>
              <c:idx val="3"/>
              <c:layout>
                <c:manualLayout>
                  <c:x val="0.40276360483882412"/>
                  <c:y val="1.8701020563919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D9-463E-AAEE-80A9FD7F1C8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0,30-0,49 g/L</c:v>
                </c:pt>
                <c:pt idx="1">
                  <c:v>0,50-1,19 g/L</c:v>
                </c:pt>
                <c:pt idx="2">
                  <c:v>1,20-1,99 g/L</c:v>
                </c:pt>
                <c:pt idx="3">
                  <c:v>≥2,00 g/L</c:v>
                </c:pt>
              </c:strCache>
            </c:strRef>
          </c:cat>
          <c:val>
            <c:numRef>
              <c:f>Hoja1!$D$2:$D$5</c:f>
              <c:numCache>
                <c:formatCode>General</c:formatCode>
                <c:ptCount val="4"/>
                <c:pt idx="2" formatCode="0.0%">
                  <c:v>0.23300000000000001</c:v>
                </c:pt>
                <c:pt idx="3" formatCode="0.0%">
                  <c:v>0.5</c:v>
                </c:pt>
              </c:numCache>
            </c:numRef>
          </c:val>
          <c:extLst>
            <c:ext xmlns:c16="http://schemas.microsoft.com/office/drawing/2014/chart" uri="{C3380CC4-5D6E-409C-BE32-E72D297353CC}">
              <c16:uniqueId val="{00000006-4DD9-463E-AAEE-80A9FD7F1C8F}"/>
            </c:ext>
          </c:extLst>
        </c:ser>
        <c:dLbls>
          <c:showLegendKey val="0"/>
          <c:showVal val="1"/>
          <c:showCatName val="0"/>
          <c:showSerName val="0"/>
          <c:showPercent val="0"/>
          <c:showBubbleSize val="0"/>
        </c:dLbls>
        <c:gapWidth val="150"/>
        <c:shape val="box"/>
        <c:axId val="150399663"/>
        <c:axId val="143734991"/>
        <c:axId val="0"/>
      </c:bar3DChart>
      <c:catAx>
        <c:axId val="150399663"/>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orbel" panose="020B0503020204020204" pitchFamily="34" charset="0"/>
                <a:ea typeface="+mn-ea"/>
                <a:cs typeface="+mn-cs"/>
              </a:defRPr>
            </a:pPr>
            <a:endParaRPr lang="es-ES"/>
          </a:p>
        </c:txPr>
        <c:crossAx val="143734991"/>
        <c:crosses val="autoZero"/>
        <c:auto val="1"/>
        <c:lblAlgn val="ctr"/>
        <c:lblOffset val="100"/>
        <c:noMultiLvlLbl val="0"/>
      </c:catAx>
      <c:valAx>
        <c:axId val="143734991"/>
        <c:scaling>
          <c:orientation val="minMax"/>
        </c:scaling>
        <c:delete val="0"/>
        <c:axPos val="t"/>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150399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accent5">
                    <a:lumMod val="50000"/>
                  </a:schemeClr>
                </a:solidFill>
                <a:latin typeface="Corbel" panose="020B0503020204020204" pitchFamily="34" charset="0"/>
                <a:ea typeface="+mn-ea"/>
                <a:cs typeface="+mn-cs"/>
              </a:defRPr>
            </a:pPr>
            <a:r>
              <a:rPr lang="en-US" sz="1400">
                <a:solidFill>
                  <a:schemeClr val="accent5">
                    <a:lumMod val="50000"/>
                  </a:schemeClr>
                </a:solidFill>
                <a:latin typeface="Corbel" panose="020B0503020204020204" pitchFamily="34" charset="0"/>
              </a:rPr>
              <a:t>Rango de edad</a:t>
            </a:r>
          </a:p>
        </c:rich>
      </c:tx>
      <c:layout>
        <c:manualLayout>
          <c:xMode val="edge"/>
          <c:yMode val="edge"/>
          <c:x val="0.38650047036688623"/>
          <c:y val="0.8896465190052682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5">
                  <a:lumMod val="50000"/>
                </a:schemeClr>
              </a:solidFill>
              <a:latin typeface="Corbel" panose="020B0503020204020204" pitchFamily="34" charset="0"/>
              <a:ea typeface="+mn-ea"/>
              <a:cs typeface="+mn-cs"/>
            </a:defRPr>
          </a:pPr>
          <a:endParaRPr lang="es-E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509907334019754E-2"/>
          <c:y val="0.14360476972752506"/>
          <c:w val="0.88661991392656347"/>
          <c:h val="0.66811816688381576"/>
        </c:manualLayout>
      </c:layout>
      <c:bar3DChart>
        <c:barDir val="col"/>
        <c:grouping val="stacked"/>
        <c:varyColors val="0"/>
        <c:ser>
          <c:idx val="0"/>
          <c:order val="0"/>
          <c:tx>
            <c:strRef>
              <c:f>Hoja1!$B$1</c:f>
              <c:strCache>
                <c:ptCount val="1"/>
                <c:pt idx="0">
                  <c:v>0,30-0,49 g/L</c:v>
                </c:pt>
              </c:strCache>
            </c:strRef>
          </c:tx>
          <c:spPr>
            <a:solidFill>
              <a:srgbClr val="2EC000"/>
            </a:solidFill>
            <a:ln w="9525" cap="flat" cmpd="sng" algn="ctr">
              <a:noFill/>
              <a:round/>
            </a:ln>
            <a:effectLst/>
            <a:scene3d>
              <a:camera prst="orthographicFront"/>
              <a:lightRig rig="threePt" dir="t"/>
            </a:scene3d>
            <a:sp3d>
              <a:bevelT w="38100" h="38100"/>
              <a:bevelB w="38100" h="38100"/>
              <a:contourClr>
                <a:srgbClr val="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Hoja1!$A$2:$A$8</c:f>
              <c:strCache>
                <c:ptCount val="7"/>
                <c:pt idx="0">
                  <c:v>&lt;18</c:v>
                </c:pt>
                <c:pt idx="1">
                  <c:v>18-24</c:v>
                </c:pt>
                <c:pt idx="2">
                  <c:v>25-34</c:v>
                </c:pt>
                <c:pt idx="3">
                  <c:v>35-44</c:v>
                </c:pt>
                <c:pt idx="4">
                  <c:v>45-54</c:v>
                </c:pt>
                <c:pt idx="5">
                  <c:v>55-64</c:v>
                </c:pt>
                <c:pt idx="6">
                  <c:v>≥65</c:v>
                </c:pt>
              </c:strCache>
            </c:strRef>
          </c:cat>
          <c:val>
            <c:numRef>
              <c:f>Hoja1!$B$2:$B$8</c:f>
              <c:numCache>
                <c:formatCode>General</c:formatCode>
                <c:ptCount val="7"/>
                <c:pt idx="4" formatCode="0.0%">
                  <c:v>6.7000000000000004E-2</c:v>
                </c:pt>
                <c:pt idx="6" formatCode="0.0%">
                  <c:v>3.3000000000000002E-2</c:v>
                </c:pt>
              </c:numCache>
            </c:numRef>
          </c:val>
          <c:extLst>
            <c:ext xmlns:c16="http://schemas.microsoft.com/office/drawing/2014/chart" uri="{C3380CC4-5D6E-409C-BE32-E72D297353CC}">
              <c16:uniqueId val="{00000000-DBD5-4062-954A-881CE847739D}"/>
            </c:ext>
          </c:extLst>
        </c:ser>
        <c:ser>
          <c:idx val="1"/>
          <c:order val="1"/>
          <c:tx>
            <c:strRef>
              <c:f>Hoja1!$C$1</c:f>
              <c:strCache>
                <c:ptCount val="1"/>
                <c:pt idx="0">
                  <c:v>0,50-1,19 g/L</c:v>
                </c:pt>
              </c:strCache>
            </c:strRef>
          </c:tx>
          <c:spPr>
            <a:solidFill>
              <a:srgbClr val="FFFF00"/>
            </a:solidFill>
            <a:ln w="9525" cap="flat" cmpd="sng" algn="ctr">
              <a:noFill/>
              <a:round/>
            </a:ln>
            <a:effectLst/>
            <a:scene3d>
              <a:camera prst="orthographicFront"/>
              <a:lightRig rig="threePt" dir="t"/>
            </a:scene3d>
            <a:sp3d>
              <a:bevelT w="38100" h="38100"/>
              <a:bevelB w="38100" h="38100"/>
              <a:contourClr>
                <a:srgbClr val="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Hoja1!$A$2:$A$8</c:f>
              <c:strCache>
                <c:ptCount val="7"/>
                <c:pt idx="0">
                  <c:v>&lt;18</c:v>
                </c:pt>
                <c:pt idx="1">
                  <c:v>18-24</c:v>
                </c:pt>
                <c:pt idx="2">
                  <c:v>25-34</c:v>
                </c:pt>
                <c:pt idx="3">
                  <c:v>35-44</c:v>
                </c:pt>
                <c:pt idx="4">
                  <c:v>45-54</c:v>
                </c:pt>
                <c:pt idx="5">
                  <c:v>55-64</c:v>
                </c:pt>
                <c:pt idx="6">
                  <c:v>≥65</c:v>
                </c:pt>
              </c:strCache>
            </c:strRef>
          </c:cat>
          <c:val>
            <c:numRef>
              <c:f>Hoja1!$C$2:$C$8</c:f>
              <c:numCache>
                <c:formatCode>General</c:formatCode>
                <c:ptCount val="7"/>
                <c:pt idx="0" formatCode="0.0%">
                  <c:v>3.3000000000000002E-2</c:v>
                </c:pt>
                <c:pt idx="2" formatCode="0.0%">
                  <c:v>3.3000000000000002E-2</c:v>
                </c:pt>
                <c:pt idx="3" formatCode="0.0%">
                  <c:v>3.3000000000000002E-2</c:v>
                </c:pt>
                <c:pt idx="5" formatCode="0.0%">
                  <c:v>3.3000000000000002E-2</c:v>
                </c:pt>
                <c:pt idx="6" formatCode="0.0%">
                  <c:v>3.3000000000000002E-2</c:v>
                </c:pt>
              </c:numCache>
            </c:numRef>
          </c:val>
          <c:extLst>
            <c:ext xmlns:c16="http://schemas.microsoft.com/office/drawing/2014/chart" uri="{C3380CC4-5D6E-409C-BE32-E72D297353CC}">
              <c16:uniqueId val="{00000001-DBD5-4062-954A-881CE847739D}"/>
            </c:ext>
          </c:extLst>
        </c:ser>
        <c:ser>
          <c:idx val="2"/>
          <c:order val="2"/>
          <c:tx>
            <c:strRef>
              <c:f>Hoja1!$D$1</c:f>
              <c:strCache>
                <c:ptCount val="1"/>
                <c:pt idx="0">
                  <c:v>1,20-1,99 g/L</c:v>
                </c:pt>
              </c:strCache>
            </c:strRef>
          </c:tx>
          <c:spPr>
            <a:solidFill>
              <a:srgbClr val="FF9900"/>
            </a:solidFill>
            <a:ln w="9525" cap="flat" cmpd="sng" algn="ctr">
              <a:noFill/>
              <a:round/>
            </a:ln>
            <a:effectLst/>
            <a:scene3d>
              <a:camera prst="orthographicFront"/>
              <a:lightRig rig="threePt" dir="t"/>
            </a:scene3d>
            <a:sp3d>
              <a:bevelT w="38100" h="38100"/>
              <a:bevelB w="38100" h="38100"/>
              <a:contourClr>
                <a:srgbClr val="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Hoja1!$A$2:$A$8</c:f>
              <c:strCache>
                <c:ptCount val="7"/>
                <c:pt idx="0">
                  <c:v>&lt;18</c:v>
                </c:pt>
                <c:pt idx="1">
                  <c:v>18-24</c:v>
                </c:pt>
                <c:pt idx="2">
                  <c:v>25-34</c:v>
                </c:pt>
                <c:pt idx="3">
                  <c:v>35-44</c:v>
                </c:pt>
                <c:pt idx="4">
                  <c:v>45-54</c:v>
                </c:pt>
                <c:pt idx="5">
                  <c:v>55-64</c:v>
                </c:pt>
                <c:pt idx="6">
                  <c:v>≥65</c:v>
                </c:pt>
              </c:strCache>
            </c:strRef>
          </c:cat>
          <c:val>
            <c:numRef>
              <c:f>Hoja1!$D$2:$D$8</c:f>
              <c:numCache>
                <c:formatCode>0.0%</c:formatCode>
                <c:ptCount val="7"/>
                <c:pt idx="1">
                  <c:v>3.3000000000000002E-2</c:v>
                </c:pt>
                <c:pt idx="3">
                  <c:v>6.7000000000000004E-2</c:v>
                </c:pt>
                <c:pt idx="4">
                  <c:v>0.1</c:v>
                </c:pt>
                <c:pt idx="6">
                  <c:v>3.3000000000000002E-2</c:v>
                </c:pt>
              </c:numCache>
            </c:numRef>
          </c:val>
          <c:extLst>
            <c:ext xmlns:c16="http://schemas.microsoft.com/office/drawing/2014/chart" uri="{C3380CC4-5D6E-409C-BE32-E72D297353CC}">
              <c16:uniqueId val="{00000002-DBD5-4062-954A-881CE847739D}"/>
            </c:ext>
          </c:extLst>
        </c:ser>
        <c:ser>
          <c:idx val="3"/>
          <c:order val="3"/>
          <c:tx>
            <c:strRef>
              <c:f>Hoja1!$E$1</c:f>
              <c:strCache>
                <c:ptCount val="1"/>
                <c:pt idx="0">
                  <c:v>≥2,00 g/L</c:v>
                </c:pt>
              </c:strCache>
            </c:strRef>
          </c:tx>
          <c:spPr>
            <a:solidFill>
              <a:srgbClr val="FF0000"/>
            </a:solidFill>
            <a:ln w="9525" cap="flat" cmpd="sng" algn="ctr">
              <a:noFill/>
              <a:round/>
            </a:ln>
            <a:effectLst/>
            <a:scene3d>
              <a:camera prst="orthographicFront"/>
              <a:lightRig rig="threePt" dir="t"/>
            </a:scene3d>
            <a:sp3d>
              <a:bevelT w="38100" h="38100"/>
              <a:bevelB w="38100" h="38100"/>
              <a:contourClr>
                <a:srgbClr val="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Hoja1!$A$2:$A$8</c:f>
              <c:strCache>
                <c:ptCount val="7"/>
                <c:pt idx="0">
                  <c:v>&lt;18</c:v>
                </c:pt>
                <c:pt idx="1">
                  <c:v>18-24</c:v>
                </c:pt>
                <c:pt idx="2">
                  <c:v>25-34</c:v>
                </c:pt>
                <c:pt idx="3">
                  <c:v>35-44</c:v>
                </c:pt>
                <c:pt idx="4">
                  <c:v>45-54</c:v>
                </c:pt>
                <c:pt idx="5">
                  <c:v>55-64</c:v>
                </c:pt>
                <c:pt idx="6">
                  <c:v>≥65</c:v>
                </c:pt>
              </c:strCache>
            </c:strRef>
          </c:cat>
          <c:val>
            <c:numRef>
              <c:f>Hoja1!$E$2:$E$8</c:f>
              <c:numCache>
                <c:formatCode>0.0%</c:formatCode>
                <c:ptCount val="7"/>
                <c:pt idx="1">
                  <c:v>3.3000000000000002E-2</c:v>
                </c:pt>
                <c:pt idx="2">
                  <c:v>0.1</c:v>
                </c:pt>
                <c:pt idx="3">
                  <c:v>0.1</c:v>
                </c:pt>
                <c:pt idx="4">
                  <c:v>0.13300000000000001</c:v>
                </c:pt>
                <c:pt idx="5">
                  <c:v>0.1</c:v>
                </c:pt>
                <c:pt idx="6">
                  <c:v>3.3000000000000002E-2</c:v>
                </c:pt>
              </c:numCache>
            </c:numRef>
          </c:val>
          <c:extLst>
            <c:ext xmlns:c16="http://schemas.microsoft.com/office/drawing/2014/chart" uri="{C3380CC4-5D6E-409C-BE32-E72D297353CC}">
              <c16:uniqueId val="{00000003-DBD5-4062-954A-881CE847739D}"/>
            </c:ext>
          </c:extLst>
        </c:ser>
        <c:dLbls>
          <c:showLegendKey val="0"/>
          <c:showVal val="1"/>
          <c:showCatName val="0"/>
          <c:showSerName val="0"/>
          <c:showPercent val="0"/>
          <c:showBubbleSize val="0"/>
        </c:dLbls>
        <c:gapWidth val="65"/>
        <c:shape val="box"/>
        <c:axId val="1465746768"/>
        <c:axId val="1470308432"/>
        <c:axId val="0"/>
      </c:bar3DChart>
      <c:catAx>
        <c:axId val="14657467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tx1"/>
                </a:solidFill>
                <a:latin typeface="Corbel" panose="020B0503020204020204" pitchFamily="34" charset="0"/>
                <a:ea typeface="+mn-ea"/>
                <a:cs typeface="+mn-cs"/>
              </a:defRPr>
            </a:pPr>
            <a:endParaRPr lang="es-ES"/>
          </a:p>
        </c:txPr>
        <c:crossAx val="1470308432"/>
        <c:crosses val="autoZero"/>
        <c:auto val="1"/>
        <c:lblAlgn val="ctr"/>
        <c:lblOffset val="100"/>
        <c:noMultiLvlLbl val="0"/>
      </c:catAx>
      <c:valAx>
        <c:axId val="147030843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1465746768"/>
        <c:crosses val="autoZero"/>
        <c:crossBetween val="between"/>
      </c:valAx>
      <c:spPr>
        <a:noFill/>
        <a:ln>
          <a:noFill/>
        </a:ln>
        <a:effectLst/>
      </c:spPr>
    </c:plotArea>
    <c:legend>
      <c:legendPos val="t"/>
      <c:layout>
        <c:manualLayout>
          <c:xMode val="edge"/>
          <c:yMode val="edge"/>
          <c:x val="0.10626736098251124"/>
          <c:y val="4.5071942446043164E-2"/>
          <c:w val="0.78528825712402128"/>
          <c:h val="7.505122244783578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0099869630595332"/>
          <c:y val="3.4267912772585667E-2"/>
          <c:w val="0.72896960022518353"/>
          <c:h val="0.86240981505218828"/>
        </c:manualLayout>
      </c:layout>
      <c:bar3DChart>
        <c:barDir val="bar"/>
        <c:grouping val="stacked"/>
        <c:varyColors val="0"/>
        <c:ser>
          <c:idx val="0"/>
          <c:order val="0"/>
          <c:tx>
            <c:strRef>
              <c:f>Hoja1!$B$1</c:f>
              <c:strCache>
                <c:ptCount val="1"/>
                <c:pt idx="0">
                  <c:v>porcentaje</c:v>
                </c:pt>
              </c:strCache>
            </c:strRef>
          </c:tx>
          <c:spPr>
            <a:solidFill>
              <a:schemeClr val="accent1">
                <a:alpha val="84000"/>
              </a:schemeClr>
            </a:solidFill>
            <a:ln>
              <a:solidFill>
                <a:schemeClr val="tx1"/>
              </a:solidFill>
            </a:ln>
            <a:effectLst/>
            <a:scene3d>
              <a:camera prst="orthographicFront"/>
              <a:lightRig rig="threePt" dir="t"/>
            </a:scene3d>
            <a:sp3d>
              <a:bevelT w="50800" h="50800"/>
              <a:bevelB w="50800" h="50800"/>
              <a:contourClr>
                <a:schemeClr val="tx1"/>
              </a:contourClr>
            </a:sp3d>
          </c:spPr>
          <c:invertIfNegative val="0"/>
          <c:dPt>
            <c:idx val="0"/>
            <c:invertIfNegative val="0"/>
            <c:bubble3D val="0"/>
            <c:spPr>
              <a:solidFill>
                <a:schemeClr val="accent4">
                  <a:lumMod val="50000"/>
                </a:schemeClr>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1-97E3-45BF-A7AE-2B25CEB17581}"/>
              </c:ext>
            </c:extLst>
          </c:dPt>
          <c:dPt>
            <c:idx val="1"/>
            <c:invertIfNegative val="0"/>
            <c:bubble3D val="0"/>
            <c:spPr>
              <a:solidFill>
                <a:srgbClr val="FFC000"/>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3-97E3-45BF-A7AE-2B25CEB17581}"/>
              </c:ext>
            </c:extLst>
          </c:dPt>
          <c:dPt>
            <c:idx val="2"/>
            <c:invertIfNegative val="0"/>
            <c:bubble3D val="0"/>
            <c:spPr>
              <a:solidFill>
                <a:schemeClr val="accent6">
                  <a:lumMod val="75000"/>
                </a:schemeClr>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5-97E3-45BF-A7AE-2B25CEB17581}"/>
              </c:ext>
            </c:extLst>
          </c:dPt>
          <c:dPt>
            <c:idx val="3"/>
            <c:invertIfNegative val="0"/>
            <c:bubble3D val="0"/>
            <c:spPr>
              <a:solidFill>
                <a:srgbClr val="FF0000"/>
              </a:solidFill>
              <a:ln>
                <a:solidFill>
                  <a:schemeClr val="tx1"/>
                </a:solidFill>
              </a:ln>
              <a:effectLst/>
              <a:scene3d>
                <a:camera prst="orthographicFront"/>
                <a:lightRig rig="threePt" dir="t"/>
              </a:scene3d>
              <a:sp3d>
                <a:bevelT w="50800" h="50800"/>
                <a:bevelB w="50800" h="50800"/>
                <a:contourClr>
                  <a:schemeClr val="tx1"/>
                </a:contourClr>
              </a:sp3d>
            </c:spPr>
            <c:extLst>
              <c:ext xmlns:c16="http://schemas.microsoft.com/office/drawing/2014/chart" uri="{C3380CC4-5D6E-409C-BE32-E72D297353CC}">
                <c16:uniqueId val="{00000007-97E3-45BF-A7AE-2B25CEB17581}"/>
              </c:ext>
            </c:extLst>
          </c:dPt>
          <c:dLbls>
            <c:dLbl>
              <c:idx val="0"/>
              <c:layout>
                <c:manualLayout>
                  <c:x val="0.11288805268109126"/>
                  <c:y val="-1.0624327275112169E-2"/>
                </c:manualLayout>
              </c:layout>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E3-45BF-A7AE-2B25CEB17581}"/>
                </c:ext>
              </c:extLst>
            </c:dLbl>
            <c:dLbl>
              <c:idx val="1"/>
              <c:layout>
                <c:manualLayout>
                  <c:x val="0.1599247412982126"/>
                  <c:y val="-2.5650927636985111E-2"/>
                </c:manualLayout>
              </c:layout>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E3-45BF-A7AE-2B25CEB17581}"/>
                </c:ext>
              </c:extLst>
            </c:dLbl>
            <c:dLbl>
              <c:idx val="2"/>
              <c:layout>
                <c:manualLayout>
                  <c:x val="0.34807149576669805"/>
                  <c:y val="-1.8048509492413399E-2"/>
                </c:manualLayout>
              </c:layout>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E3-45BF-A7AE-2B25CEB17581}"/>
                </c:ext>
              </c:extLst>
            </c:dLbl>
            <c:dLbl>
              <c:idx val="3"/>
              <c:layout>
                <c:manualLayout>
                  <c:x val="0.38570084666039511"/>
                  <c:y val="-9.79911807937285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E3-45BF-A7AE-2B25CEB17581}"/>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OPIÁCEOS</c:v>
                </c:pt>
                <c:pt idx="1">
                  <c:v>ANFETAMINA Y RELACIONADOS</c:v>
                </c:pt>
                <c:pt idx="2">
                  <c:v>CANNABIS</c:v>
                </c:pt>
                <c:pt idx="3">
                  <c:v>COCAÍNA</c:v>
                </c:pt>
              </c:strCache>
            </c:strRef>
          </c:cat>
          <c:val>
            <c:numRef>
              <c:f>Hoja1!$B$2:$B$5</c:f>
              <c:numCache>
                <c:formatCode>0.0%</c:formatCode>
                <c:ptCount val="4"/>
                <c:pt idx="0">
                  <c:v>7.0999999999999994E-2</c:v>
                </c:pt>
                <c:pt idx="1">
                  <c:v>0.14299999999999999</c:v>
                </c:pt>
                <c:pt idx="2">
                  <c:v>0.57099999999999995</c:v>
                </c:pt>
                <c:pt idx="3">
                  <c:v>0.64300000000000002</c:v>
                </c:pt>
              </c:numCache>
            </c:numRef>
          </c:val>
          <c:extLst>
            <c:ext xmlns:c16="http://schemas.microsoft.com/office/drawing/2014/chart" uri="{C3380CC4-5D6E-409C-BE32-E72D297353CC}">
              <c16:uniqueId val="{00000008-97E3-45BF-A7AE-2B25CEB17581}"/>
            </c:ext>
          </c:extLst>
        </c:ser>
        <c:dLbls>
          <c:showLegendKey val="0"/>
          <c:showVal val="1"/>
          <c:showCatName val="0"/>
          <c:showSerName val="0"/>
          <c:showPercent val="0"/>
          <c:showBubbleSize val="0"/>
        </c:dLbls>
        <c:gapWidth val="150"/>
        <c:shape val="box"/>
        <c:axId val="986034751"/>
        <c:axId val="1021026847"/>
        <c:axId val="0"/>
      </c:bar3DChart>
      <c:catAx>
        <c:axId val="98603475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orbel" panose="020B0503020204020204" pitchFamily="34" charset="0"/>
                <a:ea typeface="+mn-ea"/>
                <a:cs typeface="+mn-cs"/>
              </a:defRPr>
            </a:pPr>
            <a:endParaRPr lang="es-ES"/>
          </a:p>
        </c:txPr>
        <c:crossAx val="1021026847"/>
        <c:crosses val="autoZero"/>
        <c:auto val="1"/>
        <c:lblAlgn val="ctr"/>
        <c:lblOffset val="100"/>
        <c:noMultiLvlLbl val="0"/>
      </c:catAx>
      <c:valAx>
        <c:axId val="10210268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986034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solidFill>
            <a:schemeClr val="accent1">
              <a:lumMod val="50000"/>
            </a:schemeClr>
          </a:solidFill>
        </a:defRPr>
      </a:pPr>
      <a:endParaRPr lang="es-E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accent2">
            <a:lumMod val="20000"/>
            <a:lumOff val="8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986174176487581E-2"/>
          <c:y val="7.0671235637976212E-2"/>
          <c:w val="0.84024358465983118"/>
          <c:h val="0.74785062335216235"/>
        </c:manualLayout>
      </c:layout>
      <c:bar3DChart>
        <c:barDir val="col"/>
        <c:grouping val="clustered"/>
        <c:varyColors val="0"/>
        <c:ser>
          <c:idx val="0"/>
          <c:order val="0"/>
          <c:tx>
            <c:strRef>
              <c:f>Hoja1!$B$1</c:f>
              <c:strCache>
                <c:ptCount val="1"/>
                <c:pt idx="0">
                  <c:v>Porcentaje de fallecidos</c:v>
                </c:pt>
              </c:strCache>
            </c:strRef>
          </c:tx>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invertIfNegative val="0"/>
          <c:dPt>
            <c:idx val="1"/>
            <c:invertIfNegative val="0"/>
            <c:bubble3D val="0"/>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extLst>
              <c:ext xmlns:c16="http://schemas.microsoft.com/office/drawing/2014/chart" uri="{C3380CC4-5D6E-409C-BE32-E72D297353CC}">
                <c16:uniqueId val="{00000001-E3BC-440C-88C8-64A522520D96}"/>
              </c:ext>
            </c:extLst>
          </c:dPt>
          <c:dPt>
            <c:idx val="3"/>
            <c:invertIfNegative val="0"/>
            <c:bubble3D val="0"/>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extLst>
              <c:ext xmlns:c16="http://schemas.microsoft.com/office/drawing/2014/chart" uri="{C3380CC4-5D6E-409C-BE32-E72D297353CC}">
                <c16:uniqueId val="{00000003-E3BC-440C-88C8-64A522520D96}"/>
              </c:ext>
            </c:extLst>
          </c:dPt>
          <c:dPt>
            <c:idx val="5"/>
            <c:invertIfNegative val="0"/>
            <c:bubble3D val="0"/>
            <c:spPr>
              <a:solidFill>
                <a:schemeClr val="accent6">
                  <a:lumMod val="75000"/>
                  <a:alpha val="92000"/>
                </a:schemeClr>
              </a:solidFill>
              <a:ln w="9525" cap="flat" cmpd="sng" algn="ctr">
                <a:solidFill>
                  <a:schemeClr val="accent1">
                    <a:lumMod val="75000"/>
                  </a:schemeClr>
                </a:solidFill>
                <a:round/>
              </a:ln>
              <a:effectLst/>
              <a:scene3d>
                <a:camera prst="orthographicFront"/>
                <a:lightRig rig="threePt" dir="t"/>
              </a:scene3d>
              <a:sp3d contourW="9525">
                <a:bevelT w="63500" h="63500"/>
                <a:contourClr>
                  <a:schemeClr val="accent1">
                    <a:lumMod val="75000"/>
                  </a:schemeClr>
                </a:contourClr>
              </a:sp3d>
            </c:spPr>
            <c:extLst>
              <c:ext xmlns:c16="http://schemas.microsoft.com/office/drawing/2014/chart" uri="{C3380CC4-5D6E-409C-BE32-E72D297353CC}">
                <c16:uniqueId val="{00000005-E3BC-440C-88C8-64A522520D96}"/>
              </c:ext>
            </c:extLst>
          </c:dPt>
          <c:dLbls>
            <c:dLbl>
              <c:idx val="0"/>
              <c:layout>
                <c:manualLayout>
                  <c:x val="1.1759172154280339E-2"/>
                  <c:y val="-8.06289054626090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3BC-440C-88C8-64A522520D9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&lt;18</c:v>
                </c:pt>
                <c:pt idx="1">
                  <c:v>18-24</c:v>
                </c:pt>
                <c:pt idx="2">
                  <c:v>25-34</c:v>
                </c:pt>
                <c:pt idx="3">
                  <c:v>35-44</c:v>
                </c:pt>
                <c:pt idx="4">
                  <c:v>45-54</c:v>
                </c:pt>
                <c:pt idx="5">
                  <c:v>55-64</c:v>
                </c:pt>
                <c:pt idx="6">
                  <c:v>≥65</c:v>
                </c:pt>
              </c:strCache>
            </c:strRef>
          </c:cat>
          <c:val>
            <c:numRef>
              <c:f>Hoja1!$B$2:$B$8</c:f>
              <c:numCache>
                <c:formatCode>0.0%</c:formatCode>
                <c:ptCount val="7"/>
                <c:pt idx="0">
                  <c:v>1.2E-2</c:v>
                </c:pt>
                <c:pt idx="1">
                  <c:v>9.4E-2</c:v>
                </c:pt>
                <c:pt idx="2">
                  <c:v>0.16600000000000001</c:v>
                </c:pt>
                <c:pt idx="3">
                  <c:v>0.20899999999999999</c:v>
                </c:pt>
                <c:pt idx="4">
                  <c:v>0.20799999999999999</c:v>
                </c:pt>
                <c:pt idx="5">
                  <c:v>0.156</c:v>
                </c:pt>
                <c:pt idx="6">
                  <c:v>0.151</c:v>
                </c:pt>
              </c:numCache>
            </c:numRef>
          </c:val>
          <c:extLst>
            <c:ext xmlns:c16="http://schemas.microsoft.com/office/drawing/2014/chart" uri="{C3380CC4-5D6E-409C-BE32-E72D297353CC}">
              <c16:uniqueId val="{00000007-E3BC-440C-88C8-64A522520D96}"/>
            </c:ext>
          </c:extLst>
        </c:ser>
        <c:dLbls>
          <c:showLegendKey val="0"/>
          <c:showVal val="1"/>
          <c:showCatName val="0"/>
          <c:showSerName val="0"/>
          <c:showPercent val="0"/>
          <c:showBubbleSize val="0"/>
        </c:dLbls>
        <c:gapWidth val="65"/>
        <c:shape val="box"/>
        <c:axId val="1465746768"/>
        <c:axId val="1470308432"/>
        <c:axId val="0"/>
      </c:bar3DChart>
      <c:catAx>
        <c:axId val="146574676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Corbel" panose="020B0503020204020204" pitchFamily="34" charset="0"/>
                    <a:ea typeface="+mn-ea"/>
                    <a:cs typeface="+mn-cs"/>
                  </a:defRPr>
                </a:pPr>
                <a:r>
                  <a:rPr lang="es-ES" sz="1600">
                    <a:solidFill>
                      <a:schemeClr val="tx1"/>
                    </a:solidFill>
                    <a:latin typeface="Corbel" panose="020B0503020204020204" pitchFamily="34" charset="0"/>
                  </a:rPr>
                  <a:t>Rango de edad</a:t>
                </a:r>
              </a:p>
            </c:rich>
          </c:tx>
          <c:layout>
            <c:manualLayout>
              <c:xMode val="edge"/>
              <c:yMode val="edge"/>
              <c:x val="0.33544240105831036"/>
              <c:y val="0.8930590097219082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orbel" panose="020B0503020204020204" pitchFamily="34" charset="0"/>
                  <a:ea typeface="+mn-ea"/>
                  <a:cs typeface="+mn-cs"/>
                </a:defRPr>
              </a:pPr>
              <a:endParaRPr lang="es-E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es-ES"/>
          </a:p>
        </c:txPr>
        <c:crossAx val="1470308432"/>
        <c:crosses val="autoZero"/>
        <c:auto val="1"/>
        <c:lblAlgn val="ctr"/>
        <c:lblOffset val="100"/>
        <c:noMultiLvlLbl val="0"/>
      </c:catAx>
      <c:valAx>
        <c:axId val="147030843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1465746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2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41771542433019E-2"/>
          <c:y val="0.15319492037895585"/>
          <c:w val="0.93600843697454073"/>
          <c:h val="0.63956383933021033"/>
        </c:manualLayout>
      </c:layout>
      <c:pie3DChart>
        <c:varyColors val="0"/>
        <c:ser>
          <c:idx val="0"/>
          <c:order val="0"/>
          <c:tx>
            <c:strRef>
              <c:f>Hoja1!$B$1</c:f>
              <c:strCache>
                <c:ptCount val="1"/>
                <c:pt idx="0">
                  <c:v>PORCENTAJE</c:v>
                </c:pt>
              </c:strCache>
            </c:strRef>
          </c:tx>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plosion val="14"/>
          <c:dPt>
            <c:idx val="0"/>
            <c:bubble3D val="0"/>
            <c:spPr>
              <a:solidFill>
                <a:srgbClr val="FF5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F85-4642-9FCA-B10848634836}"/>
              </c:ext>
            </c:extLst>
          </c:dPt>
          <c:dPt>
            <c:idx val="1"/>
            <c:bubble3D val="0"/>
            <c:spPr>
              <a:solidFill>
                <a:srgbClr val="EEE917"/>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F85-4642-9FCA-B10848634836}"/>
              </c:ext>
            </c:extLst>
          </c:dPt>
          <c:dPt>
            <c:idx val="2"/>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F85-4642-9FCA-B10848634836}"/>
              </c:ext>
            </c:extLst>
          </c:dPt>
          <c:dPt>
            <c:idx val="3"/>
            <c:bubble3D val="0"/>
            <c:spPr>
              <a:solidFill>
                <a:srgbClr val="FFC000">
                  <a:lumMod val="50000"/>
                </a:srgb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F85-4642-9FCA-B10848634836}"/>
              </c:ext>
            </c:extLst>
          </c:dPt>
          <c:dPt>
            <c:idx val="4"/>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1F85-4642-9FCA-B10848634836}"/>
              </c:ext>
            </c:extLst>
          </c:dPt>
          <c:dLbls>
            <c:dLbl>
              <c:idx val="0"/>
              <c:layout>
                <c:manualLayout>
                  <c:x val="-1.7073020773765102E-2"/>
                  <c:y val="-0.10126582278481015"/>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200081468469153"/>
                      <c:h val="0.21438362790142124"/>
                    </c:manualLayout>
                  </c15:layout>
                </c:ext>
                <c:ext xmlns:c16="http://schemas.microsoft.com/office/drawing/2014/chart" uri="{C3380CC4-5D6E-409C-BE32-E72D297353CC}">
                  <c16:uniqueId val="{00000001-1F85-4642-9FCA-B10848634836}"/>
                </c:ext>
              </c:extLst>
            </c:dLbl>
            <c:dLbl>
              <c:idx val="1"/>
              <c:layout>
                <c:manualLayout>
                  <c:x val="3.7629350893696914E-2"/>
                  <c:y val="-0.1721518987341772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F85-4642-9FCA-B10848634836}"/>
                </c:ext>
              </c:extLst>
            </c:dLbl>
            <c:dLbl>
              <c:idx val="2"/>
              <c:layout>
                <c:manualLayout>
                  <c:x val="0.15522107243650046"/>
                  <c:y val="-1.8565186377264598E-1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F85-4642-9FCA-B10848634836}"/>
                </c:ext>
              </c:extLst>
            </c:dLbl>
            <c:dLbl>
              <c:idx val="3"/>
              <c:layout>
                <c:manualLayout>
                  <c:x val="7.9962370649106301E-2"/>
                  <c:y val="3.037974683544294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1F85-4642-9FCA-B10848634836}"/>
                </c:ext>
              </c:extLst>
            </c:dLbl>
            <c:dLbl>
              <c:idx val="4"/>
              <c:layout>
                <c:manualLayout>
                  <c:x val="-7.2906867356538119E-2"/>
                  <c:y val="-1.518987341772151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1F85-4642-9FCA-B1084863483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Corbel" panose="020B0503020204020204" pitchFamily="34" charset="0"/>
                    <a:ea typeface="+mn-ea"/>
                    <a:cs typeface="+mn-cs"/>
                  </a:defRPr>
                </a:pPr>
                <a:endParaRPr lang="es-E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Benzodiacepinas </c:v>
                </c:pt>
                <c:pt idx="1">
                  <c:v>Antidepresivos</c:v>
                </c:pt>
                <c:pt idx="2">
                  <c:v>Antiepilépticos</c:v>
                </c:pt>
                <c:pt idx="3">
                  <c:v>Opioides</c:v>
                </c:pt>
              </c:strCache>
            </c:strRef>
          </c:cat>
          <c:val>
            <c:numRef>
              <c:f>Hoja1!$B$2:$B$5</c:f>
              <c:numCache>
                <c:formatCode>0.0%</c:formatCode>
                <c:ptCount val="4"/>
                <c:pt idx="0">
                  <c:v>0.51800000000000002</c:v>
                </c:pt>
                <c:pt idx="1">
                  <c:v>0.40699999999999997</c:v>
                </c:pt>
                <c:pt idx="2">
                  <c:v>0.185</c:v>
                </c:pt>
                <c:pt idx="3">
                  <c:v>0.14799999999999999</c:v>
                </c:pt>
              </c:numCache>
            </c:numRef>
          </c:val>
          <c:extLst>
            <c:ext xmlns:c16="http://schemas.microsoft.com/office/drawing/2014/chart" uri="{C3380CC4-5D6E-409C-BE32-E72D297353CC}">
              <c16:uniqueId val="{0000000A-1F85-4642-9FCA-B1084863483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763342493759307E-2"/>
          <c:y val="3.6901094680238146E-2"/>
          <c:w val="0.87651276657209942"/>
          <c:h val="0.81597541770693294"/>
        </c:manualLayout>
      </c:layout>
      <c:barChart>
        <c:barDir val="col"/>
        <c:grouping val="clustered"/>
        <c:varyColors val="0"/>
        <c:ser>
          <c:idx val="0"/>
          <c:order val="0"/>
          <c:tx>
            <c:strRef>
              <c:f>Hoja1!$B$1</c:f>
              <c:strCache>
                <c:ptCount val="1"/>
                <c:pt idx="0">
                  <c:v>Positivos</c:v>
                </c:pt>
              </c:strCache>
            </c:strRef>
          </c:tx>
          <c:spPr>
            <a:solidFill>
              <a:srgbClr val="FF7C80"/>
            </a:solidFill>
            <a:ln>
              <a:noFill/>
            </a:ln>
            <a:effectLst>
              <a:outerShdw blurRad="57150" dist="19050" dir="5400000" algn="ctr" rotWithShape="0">
                <a:srgbClr val="000000">
                  <a:alpha val="63000"/>
                </a:srgbClr>
              </a:outerShdw>
            </a:effectLst>
          </c:spPr>
          <c:invertIfNegative val="0"/>
          <c:dLbls>
            <c:dLbl>
              <c:idx val="3"/>
              <c:layout>
                <c:manualLayout>
                  <c:x val="-6.9614299153339604E-3"/>
                  <c:y val="2.33806422345347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5B-449E-BC8B-45272E7997CF}"/>
                </c:ext>
              </c:extLst>
            </c:dLbl>
            <c:dLbl>
              <c:idx val="4"/>
              <c:layout>
                <c:manualLayout>
                  <c:x val="-3.0573847601129312E-3"/>
                  <c:y val="6.53705323871545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5B-449E-BC8B-45272E7997CF}"/>
                </c:ext>
              </c:extLst>
            </c:dLbl>
            <c:dLbl>
              <c:idx val="5"/>
              <c:layout>
                <c:manualLayout>
                  <c:x val="-5.7562536573803154E-3"/>
                  <c:y val="7.08661417322834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5B-449E-BC8B-45272E7997C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Hoja1!$B$2:$B$12</c:f>
              <c:numCache>
                <c:formatCode>0.0%</c:formatCode>
                <c:ptCount val="11"/>
                <c:pt idx="0">
                  <c:v>0.42499999999999999</c:v>
                </c:pt>
                <c:pt idx="1">
                  <c:v>0.45</c:v>
                </c:pt>
                <c:pt idx="2">
                  <c:v>0.47299999999999998</c:v>
                </c:pt>
                <c:pt idx="3">
                  <c:v>0.43099999999999999</c:v>
                </c:pt>
                <c:pt idx="4">
                  <c:v>0.39100000000000001</c:v>
                </c:pt>
                <c:pt idx="5">
                  <c:v>0.43099999999999999</c:v>
                </c:pt>
                <c:pt idx="6">
                  <c:v>0.43</c:v>
                </c:pt>
                <c:pt idx="7">
                  <c:v>0.42099999999999999</c:v>
                </c:pt>
                <c:pt idx="8">
                  <c:v>0.434</c:v>
                </c:pt>
                <c:pt idx="9">
                  <c:v>0.45500000000000002</c:v>
                </c:pt>
                <c:pt idx="10">
                  <c:v>0.48699999999999999</c:v>
                </c:pt>
              </c:numCache>
            </c:numRef>
          </c:val>
          <c:extLst>
            <c:ext xmlns:c16="http://schemas.microsoft.com/office/drawing/2014/chart" uri="{C3380CC4-5D6E-409C-BE32-E72D297353CC}">
              <c16:uniqueId val="{00000003-7D5B-449E-BC8B-45272E7997CF}"/>
            </c:ext>
          </c:extLst>
        </c:ser>
        <c:ser>
          <c:idx val="1"/>
          <c:order val="1"/>
          <c:tx>
            <c:strRef>
              <c:f>Hoja1!$C$1</c:f>
              <c:strCache>
                <c:ptCount val="1"/>
                <c:pt idx="0">
                  <c:v>Negativos</c:v>
                </c:pt>
              </c:strCache>
            </c:strRef>
          </c:tx>
          <c:spPr>
            <a:solidFill>
              <a:schemeClr val="accent4">
                <a:lumMod val="60000"/>
                <a:lumOff val="40000"/>
              </a:schemeClr>
            </a:solidFill>
            <a:ln>
              <a:noFill/>
            </a:ln>
            <a:effectLst>
              <a:outerShdw blurRad="57150" dist="19050" dir="5400000" algn="ctr" rotWithShape="0">
                <a:srgbClr val="000000">
                  <a:alpha val="63000"/>
                </a:srgbClr>
              </a:outerShdw>
            </a:effectLst>
          </c:spPr>
          <c:invertIfNegative val="0"/>
          <c:dLbls>
            <c:dLbl>
              <c:idx val="3"/>
              <c:layout>
                <c:manualLayout>
                  <c:x val="4.7036688617121351E-3"/>
                  <c:y val="-2.42182690126697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5B-449E-BC8B-45272E7997CF}"/>
                </c:ext>
              </c:extLst>
            </c:dLbl>
            <c:dLbl>
              <c:idx val="4"/>
              <c:layout>
                <c:manualLayout>
                  <c:x val="8.6547507055502858E-3"/>
                  <c:y val="1.69339943618158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5B-449E-BC8B-45272E7997CF}"/>
                </c:ext>
              </c:extLst>
            </c:dLbl>
            <c:dLbl>
              <c:idx val="5"/>
              <c:layout>
                <c:manualLayout>
                  <c:x val="-3.0573847601129312E-3"/>
                  <c:y val="1.47905122970739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5B-449E-BC8B-45272E7997C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Hoja1!$C$2:$C$12</c:f>
              <c:numCache>
                <c:formatCode>0.0%</c:formatCode>
                <c:ptCount val="11"/>
                <c:pt idx="0">
                  <c:v>0.57499999999999996</c:v>
                </c:pt>
                <c:pt idx="1">
                  <c:v>0.55000000000000004</c:v>
                </c:pt>
                <c:pt idx="2">
                  <c:v>0.52700000000000002</c:v>
                </c:pt>
                <c:pt idx="3">
                  <c:v>0.56899999999999995</c:v>
                </c:pt>
                <c:pt idx="4">
                  <c:v>0.60899999999999999</c:v>
                </c:pt>
                <c:pt idx="5">
                  <c:v>0.56899999999999995</c:v>
                </c:pt>
                <c:pt idx="6">
                  <c:v>0.56999999999999995</c:v>
                </c:pt>
                <c:pt idx="7">
                  <c:v>0.57899999999999996</c:v>
                </c:pt>
                <c:pt idx="8">
                  <c:v>0.56599999999999995</c:v>
                </c:pt>
                <c:pt idx="9">
                  <c:v>0.54500000000000004</c:v>
                </c:pt>
                <c:pt idx="10">
                  <c:v>0.51300000000000001</c:v>
                </c:pt>
              </c:numCache>
            </c:numRef>
          </c:val>
          <c:extLst>
            <c:ext xmlns:c16="http://schemas.microsoft.com/office/drawing/2014/chart" uri="{C3380CC4-5D6E-409C-BE32-E72D297353CC}">
              <c16:uniqueId val="{00000007-7D5B-449E-BC8B-45272E7997CF}"/>
            </c:ext>
          </c:extLst>
        </c:ser>
        <c:dLbls>
          <c:showLegendKey val="0"/>
          <c:showVal val="1"/>
          <c:showCatName val="0"/>
          <c:showSerName val="0"/>
          <c:showPercent val="0"/>
          <c:showBubbleSize val="0"/>
        </c:dLbls>
        <c:gapWidth val="150"/>
        <c:axId val="681128048"/>
        <c:axId val="687724800"/>
      </c:barChart>
      <c:catAx>
        <c:axId val="681128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Corbel" panose="020B0503020204020204" pitchFamily="34" charset="0"/>
                <a:ea typeface="+mn-ea"/>
                <a:cs typeface="+mn-cs"/>
              </a:defRPr>
            </a:pPr>
            <a:endParaRPr lang="es-ES"/>
          </a:p>
        </c:txPr>
        <c:crossAx val="687724800"/>
        <c:crosses val="autoZero"/>
        <c:auto val="1"/>
        <c:lblAlgn val="ctr"/>
        <c:lblOffset val="100"/>
        <c:noMultiLvlLbl val="0"/>
      </c:catAx>
      <c:valAx>
        <c:axId val="687724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orbel" panose="020B0503020204020204" pitchFamily="34" charset="0"/>
                <a:ea typeface="+mn-ea"/>
                <a:cs typeface="+mn-cs"/>
              </a:defRPr>
            </a:pPr>
            <a:endParaRPr lang="es-ES"/>
          </a:p>
        </c:txPr>
        <c:crossAx val="681128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orbel" panose="020B0503020204020204"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ctr" rotWithShape="0">
        <a:schemeClr val="tx1">
          <a:alpha val="40000"/>
        </a:schemeClr>
      </a:outerShdw>
    </a:effectLst>
  </c:spPr>
  <c:txPr>
    <a:bodyPr/>
    <a:lstStyle/>
    <a:p>
      <a:pPr>
        <a:defRPr/>
      </a:pPr>
      <a:endParaRPr lang="es-E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763342493759307E-2"/>
          <c:y val="3.6901094680238146E-2"/>
          <c:w val="0.87651276657209942"/>
          <c:h val="0.81597541770693294"/>
        </c:manualLayout>
      </c:layout>
      <c:barChart>
        <c:barDir val="col"/>
        <c:grouping val="clustered"/>
        <c:varyColors val="0"/>
        <c:ser>
          <c:idx val="0"/>
          <c:order val="0"/>
          <c:tx>
            <c:strRef>
              <c:f>Hoja1!$B$1</c:f>
              <c:strCache>
                <c:ptCount val="1"/>
                <c:pt idx="0">
                  <c:v>Positivos</c:v>
                </c:pt>
              </c:strCache>
            </c:strRef>
          </c:tx>
          <c:spPr>
            <a:solidFill>
              <a:srgbClr val="FF7C80"/>
            </a:solidFill>
            <a:ln>
              <a:noFill/>
            </a:ln>
            <a:effectLst>
              <a:outerShdw blurRad="57150" dist="19050" dir="5400000" algn="ctr" rotWithShape="0">
                <a:srgbClr val="000000">
                  <a:alpha val="63000"/>
                </a:srgbClr>
              </a:outerShdw>
            </a:effectLst>
          </c:spPr>
          <c:invertIfNegative val="0"/>
          <c:dLbls>
            <c:dLbl>
              <c:idx val="3"/>
              <c:layout>
                <c:manualLayout>
                  <c:x val="-6.9614299153339604E-3"/>
                  <c:y val="2.33806422345347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45-4AD2-A806-DD20C7FFAD31}"/>
                </c:ext>
              </c:extLst>
            </c:dLbl>
            <c:dLbl>
              <c:idx val="4"/>
              <c:layout>
                <c:manualLayout>
                  <c:x val="-3.0573847601129312E-3"/>
                  <c:y val="6.53705323871545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45-4AD2-A806-DD20C7FFAD31}"/>
                </c:ext>
              </c:extLst>
            </c:dLbl>
            <c:dLbl>
              <c:idx val="5"/>
              <c:layout>
                <c:manualLayout>
                  <c:x val="-5.7562536573803154E-3"/>
                  <c:y val="7.08661417322834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45-4AD2-A806-DD20C7FFAD3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Hoja1!$B$2:$B$12</c:f>
              <c:numCache>
                <c:formatCode>0.0%</c:formatCode>
                <c:ptCount val="11"/>
                <c:pt idx="0">
                  <c:v>0.38900000000000001</c:v>
                </c:pt>
                <c:pt idx="1">
                  <c:v>0.42199999999999999</c:v>
                </c:pt>
                <c:pt idx="2">
                  <c:v>0.51200000000000001</c:v>
                </c:pt>
                <c:pt idx="3">
                  <c:v>0.441</c:v>
                </c:pt>
                <c:pt idx="4">
                  <c:v>0.39900000000000002</c:v>
                </c:pt>
                <c:pt idx="5">
                  <c:v>0.46400000000000002</c:v>
                </c:pt>
                <c:pt idx="6">
                  <c:v>0.32</c:v>
                </c:pt>
                <c:pt idx="7">
                  <c:v>0.34300000000000003</c:v>
                </c:pt>
                <c:pt idx="8">
                  <c:v>0.38500000000000001</c:v>
                </c:pt>
                <c:pt idx="9">
                  <c:v>0.377</c:v>
                </c:pt>
                <c:pt idx="10">
                  <c:v>0.41199999999999998</c:v>
                </c:pt>
              </c:numCache>
            </c:numRef>
          </c:val>
          <c:extLst>
            <c:ext xmlns:c16="http://schemas.microsoft.com/office/drawing/2014/chart" uri="{C3380CC4-5D6E-409C-BE32-E72D297353CC}">
              <c16:uniqueId val="{00000003-C445-4AD2-A806-DD20C7FFAD31}"/>
            </c:ext>
          </c:extLst>
        </c:ser>
        <c:ser>
          <c:idx val="1"/>
          <c:order val="1"/>
          <c:tx>
            <c:strRef>
              <c:f>Hoja1!$C$1</c:f>
              <c:strCache>
                <c:ptCount val="1"/>
                <c:pt idx="0">
                  <c:v>Negativos</c:v>
                </c:pt>
              </c:strCache>
            </c:strRef>
          </c:tx>
          <c:spPr>
            <a:solidFill>
              <a:schemeClr val="accent4">
                <a:lumMod val="60000"/>
                <a:lumOff val="40000"/>
              </a:schemeClr>
            </a:solidFill>
            <a:ln>
              <a:noFill/>
            </a:ln>
            <a:effectLst>
              <a:outerShdw blurRad="57150" dist="19050" dir="5400000" algn="ctr" rotWithShape="0">
                <a:srgbClr val="000000">
                  <a:alpha val="63000"/>
                </a:srgbClr>
              </a:outerShdw>
            </a:effectLst>
          </c:spPr>
          <c:invertIfNegative val="0"/>
          <c:dLbls>
            <c:dLbl>
              <c:idx val="3"/>
              <c:layout>
                <c:manualLayout>
                  <c:x val="4.7036688617121351E-3"/>
                  <c:y val="-2.42182690126697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45-4AD2-A806-DD20C7FFAD31}"/>
                </c:ext>
              </c:extLst>
            </c:dLbl>
            <c:dLbl>
              <c:idx val="4"/>
              <c:layout>
                <c:manualLayout>
                  <c:x val="8.6547507055502858E-3"/>
                  <c:y val="1.69339943618158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45-4AD2-A806-DD20C7FFAD31}"/>
                </c:ext>
              </c:extLst>
            </c:dLbl>
            <c:dLbl>
              <c:idx val="5"/>
              <c:layout>
                <c:manualLayout>
                  <c:x val="-3.0573847601129312E-3"/>
                  <c:y val="1.47905122970739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45-4AD2-A806-DD20C7FFAD3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Hoja1!$C$2:$C$12</c:f>
              <c:numCache>
                <c:formatCode>0.0%</c:formatCode>
                <c:ptCount val="11"/>
                <c:pt idx="0">
                  <c:v>0.61099999999999999</c:v>
                </c:pt>
                <c:pt idx="1">
                  <c:v>0.57799999999999996</c:v>
                </c:pt>
                <c:pt idx="2">
                  <c:v>0.48799999999999999</c:v>
                </c:pt>
                <c:pt idx="3">
                  <c:v>0.55900000000000005</c:v>
                </c:pt>
                <c:pt idx="4">
                  <c:v>0.60099999999999998</c:v>
                </c:pt>
                <c:pt idx="5">
                  <c:v>0.53600000000000003</c:v>
                </c:pt>
                <c:pt idx="6">
                  <c:v>0.68</c:v>
                </c:pt>
                <c:pt idx="7">
                  <c:v>0.65700000000000003</c:v>
                </c:pt>
                <c:pt idx="8">
                  <c:v>0.61499999999999999</c:v>
                </c:pt>
                <c:pt idx="9">
                  <c:v>0.623</c:v>
                </c:pt>
                <c:pt idx="10">
                  <c:v>0.58799999999999997</c:v>
                </c:pt>
              </c:numCache>
            </c:numRef>
          </c:val>
          <c:extLst>
            <c:ext xmlns:c16="http://schemas.microsoft.com/office/drawing/2014/chart" uri="{C3380CC4-5D6E-409C-BE32-E72D297353CC}">
              <c16:uniqueId val="{00000007-C445-4AD2-A806-DD20C7FFAD31}"/>
            </c:ext>
          </c:extLst>
        </c:ser>
        <c:dLbls>
          <c:showLegendKey val="0"/>
          <c:showVal val="1"/>
          <c:showCatName val="0"/>
          <c:showSerName val="0"/>
          <c:showPercent val="0"/>
          <c:showBubbleSize val="0"/>
        </c:dLbls>
        <c:gapWidth val="150"/>
        <c:axId val="681128048"/>
        <c:axId val="687724800"/>
      </c:barChart>
      <c:catAx>
        <c:axId val="681128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Corbel" panose="020B0503020204020204" pitchFamily="34" charset="0"/>
                <a:ea typeface="+mn-ea"/>
                <a:cs typeface="+mn-cs"/>
              </a:defRPr>
            </a:pPr>
            <a:endParaRPr lang="es-ES"/>
          </a:p>
        </c:txPr>
        <c:crossAx val="687724800"/>
        <c:crosses val="autoZero"/>
        <c:auto val="1"/>
        <c:lblAlgn val="ctr"/>
        <c:lblOffset val="100"/>
        <c:noMultiLvlLbl val="0"/>
      </c:catAx>
      <c:valAx>
        <c:axId val="687724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orbel" panose="020B0503020204020204" pitchFamily="34" charset="0"/>
                <a:ea typeface="+mn-ea"/>
                <a:cs typeface="+mn-cs"/>
              </a:defRPr>
            </a:pPr>
            <a:endParaRPr lang="es-ES"/>
          </a:p>
        </c:txPr>
        <c:crossAx val="681128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orbel" panose="020B0503020204020204"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ctr" rotWithShape="0">
        <a:schemeClr val="tx1">
          <a:alpha val="40000"/>
        </a:schemeClr>
      </a:outerShdw>
    </a:effectLst>
  </c:spPr>
  <c:txPr>
    <a:bodyPr/>
    <a:lstStyle/>
    <a:p>
      <a:pPr>
        <a:defRPr/>
      </a:pPr>
      <a:endParaRPr lang="es-E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763342493759307E-2"/>
          <c:y val="0.15722636565208625"/>
          <c:w val="0.90036647876682396"/>
          <c:h val="0.69565032449960085"/>
        </c:manualLayout>
      </c:layout>
      <c:lineChart>
        <c:grouping val="standard"/>
        <c:varyColors val="0"/>
        <c:ser>
          <c:idx val="0"/>
          <c:order val="0"/>
          <c:tx>
            <c:strRef>
              <c:f>Hoja1!$B$1</c:f>
              <c:strCache>
                <c:ptCount val="1"/>
                <c:pt idx="0">
                  <c:v>Positivos a psicofármacos</c:v>
                </c:pt>
              </c:strCache>
            </c:strRef>
          </c:tx>
          <c:spPr>
            <a:ln w="28575" cap="rnd">
              <a:solidFill>
                <a:srgbClr val="FF9999"/>
              </a:solidFill>
              <a:round/>
            </a:ln>
            <a:effectLst/>
          </c:spPr>
          <c:marker>
            <c:symbol val="circle"/>
            <c:size val="5"/>
            <c:spPr>
              <a:solidFill>
                <a:srgbClr val="FF9999"/>
              </a:solidFill>
              <a:ln w="9525">
                <a:solidFill>
                  <a:schemeClr val="accent2">
                    <a:lumMod val="75000"/>
                  </a:schemeClr>
                </a:solidFill>
              </a:ln>
              <a:effectLst/>
            </c:spPr>
          </c:marker>
          <c:dLbls>
            <c:dLbl>
              <c:idx val="3"/>
              <c:layout>
                <c:manualLayout>
                  <c:x val="-4.929444967074318E-2"/>
                  <c:y val="-3.6756622918607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50-4A0F-AE86-497CF9B668FD}"/>
                </c:ext>
              </c:extLst>
            </c:dLbl>
            <c:dLbl>
              <c:idx val="4"/>
              <c:layout>
                <c:manualLayout>
                  <c:x val="-4.3038570084666036E-2"/>
                  <c:y val="-4.07880681917380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50-4A0F-AE86-497CF9B668FD}"/>
                </c:ext>
              </c:extLst>
            </c:dLbl>
            <c:dLbl>
              <c:idx val="5"/>
              <c:layout>
                <c:manualLayout>
                  <c:x val="-4.103377012022142E-2"/>
                  <c:y val="3.1777946724609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50-4A0F-AE86-497CF9B668F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Corbel" panose="020B0503020204020204" pitchFamily="34" charset="0"/>
                    <a:ea typeface="+mn-ea"/>
                    <a:cs typeface="+mn-cs"/>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Hoja1!$B$2:$B$12</c:f>
              <c:numCache>
                <c:formatCode>0.0%</c:formatCode>
                <c:ptCount val="11"/>
                <c:pt idx="0">
                  <c:v>8.3000000000000004E-2</c:v>
                </c:pt>
                <c:pt idx="1">
                  <c:v>9.5000000000000001E-2</c:v>
                </c:pt>
                <c:pt idx="2">
                  <c:v>0.13500000000000001</c:v>
                </c:pt>
                <c:pt idx="3">
                  <c:v>0.14299999999999999</c:v>
                </c:pt>
                <c:pt idx="4">
                  <c:v>0.107</c:v>
                </c:pt>
                <c:pt idx="5">
                  <c:v>0.114</c:v>
                </c:pt>
                <c:pt idx="6">
                  <c:v>9.1999999999999998E-2</c:v>
                </c:pt>
                <c:pt idx="7">
                  <c:v>0.112</c:v>
                </c:pt>
                <c:pt idx="8">
                  <c:v>0.108</c:v>
                </c:pt>
                <c:pt idx="9">
                  <c:v>0.124</c:v>
                </c:pt>
                <c:pt idx="10">
                  <c:v>0.13400000000000001</c:v>
                </c:pt>
              </c:numCache>
            </c:numRef>
          </c:val>
          <c:smooth val="0"/>
          <c:extLst>
            <c:ext xmlns:c16="http://schemas.microsoft.com/office/drawing/2014/chart" uri="{C3380CC4-5D6E-409C-BE32-E72D297353CC}">
              <c16:uniqueId val="{00000003-2A50-4A0F-AE86-497CF9B668FD}"/>
            </c:ext>
          </c:extLst>
        </c:ser>
        <c:ser>
          <c:idx val="1"/>
          <c:order val="1"/>
          <c:tx>
            <c:strRef>
              <c:f>Hoja1!$C$1</c:f>
              <c:strCache>
                <c:ptCount val="1"/>
                <c:pt idx="0">
                  <c:v>Positivos a drogas</c:v>
                </c:pt>
              </c:strCache>
            </c:strRef>
          </c:tx>
          <c:spPr>
            <a:ln w="28575" cap="rnd">
              <a:solidFill>
                <a:schemeClr val="accent4"/>
              </a:solidFill>
              <a:round/>
            </a:ln>
            <a:effectLst/>
          </c:spPr>
          <c:marker>
            <c:symbol val="circle"/>
            <c:size val="5"/>
            <c:spPr>
              <a:solidFill>
                <a:schemeClr val="accent4"/>
              </a:solidFill>
              <a:ln w="9525">
                <a:solidFill>
                  <a:schemeClr val="accent4">
                    <a:lumMod val="75000"/>
                  </a:schemeClr>
                </a:solidFill>
              </a:ln>
              <a:effectLst/>
            </c:spPr>
          </c:marker>
          <c:dLbls>
            <c:dLbl>
              <c:idx val="3"/>
              <c:layout>
                <c:manualLayout>
                  <c:x val="-4.4684854186265284E-2"/>
                  <c:y val="4.078806819173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50-4A0F-AE86-497CF9B668FD}"/>
                </c:ext>
              </c:extLst>
            </c:dLbl>
            <c:dLbl>
              <c:idx val="4"/>
              <c:layout>
                <c:manualLayout>
                  <c:x val="-4.0733772342427095E-2"/>
                  <c:y val="4.078806819173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50-4A0F-AE86-497CF9B668FD}"/>
                </c:ext>
              </c:extLst>
            </c:dLbl>
            <c:dLbl>
              <c:idx val="5"/>
              <c:layout>
                <c:manualLayout>
                  <c:x val="-4.3038570084666036E-2"/>
                  <c:y val="-4.79037278171311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50-4A0F-AE86-497CF9B668F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4">
                        <a:lumMod val="50000"/>
                      </a:schemeClr>
                    </a:solidFill>
                    <a:latin typeface="Corbel" panose="020B0503020204020204" pitchFamily="34" charset="0"/>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Hoja1!$C$2:$C$12</c:f>
              <c:numCache>
                <c:formatCode>0.0%</c:formatCode>
                <c:ptCount val="11"/>
                <c:pt idx="0">
                  <c:v>0.125</c:v>
                </c:pt>
                <c:pt idx="1">
                  <c:v>0.151</c:v>
                </c:pt>
                <c:pt idx="2">
                  <c:v>0.127</c:v>
                </c:pt>
                <c:pt idx="3">
                  <c:v>0.13500000000000001</c:v>
                </c:pt>
                <c:pt idx="4">
                  <c:v>0.13300000000000001</c:v>
                </c:pt>
                <c:pt idx="5">
                  <c:v>0.13600000000000001</c:v>
                </c:pt>
                <c:pt idx="6">
                  <c:v>0.153</c:v>
                </c:pt>
                <c:pt idx="7">
                  <c:v>0.158</c:v>
                </c:pt>
                <c:pt idx="8">
                  <c:v>0.191</c:v>
                </c:pt>
                <c:pt idx="9">
                  <c:v>0.20100000000000001</c:v>
                </c:pt>
                <c:pt idx="10">
                  <c:v>0.20100000000000001</c:v>
                </c:pt>
              </c:numCache>
            </c:numRef>
          </c:val>
          <c:smooth val="0"/>
          <c:extLst>
            <c:ext xmlns:c16="http://schemas.microsoft.com/office/drawing/2014/chart" uri="{C3380CC4-5D6E-409C-BE32-E72D297353CC}">
              <c16:uniqueId val="{00000007-2A50-4A0F-AE86-497CF9B668FD}"/>
            </c:ext>
          </c:extLst>
        </c:ser>
        <c:ser>
          <c:idx val="2"/>
          <c:order val="2"/>
          <c:tx>
            <c:strRef>
              <c:f>Hoja1!$D$1</c:f>
              <c:strCache>
                <c:ptCount val="1"/>
                <c:pt idx="0">
                  <c:v>Positivos a alcohol</c:v>
                </c:pt>
              </c:strCache>
            </c:strRef>
          </c:tx>
          <c:spPr>
            <a:ln w="28575" cap="rnd">
              <a:solidFill>
                <a:schemeClr val="accent5"/>
              </a:solidFill>
              <a:round/>
            </a:ln>
            <a:effectLst/>
          </c:spPr>
          <c:marker>
            <c:symbol val="circle"/>
            <c:size val="5"/>
            <c:spPr>
              <a:solidFill>
                <a:schemeClr val="accent5"/>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Corbel" panose="020B0503020204020204" pitchFamily="34" charset="0"/>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Hoja1!$D$2:$D$12</c:f>
              <c:numCache>
                <c:formatCode>0.0%</c:formatCode>
                <c:ptCount val="11"/>
                <c:pt idx="0">
                  <c:v>0.309</c:v>
                </c:pt>
                <c:pt idx="1">
                  <c:v>0.32800000000000001</c:v>
                </c:pt>
                <c:pt idx="2">
                  <c:v>0.35099999999999998</c:v>
                </c:pt>
                <c:pt idx="3">
                  <c:v>0.28899999999999998</c:v>
                </c:pt>
                <c:pt idx="4">
                  <c:v>0.26200000000000001</c:v>
                </c:pt>
                <c:pt idx="5">
                  <c:v>0.28799999999999998</c:v>
                </c:pt>
                <c:pt idx="6">
                  <c:v>0.29499999999999998</c:v>
                </c:pt>
                <c:pt idx="7">
                  <c:v>0.27900000000000003</c:v>
                </c:pt>
                <c:pt idx="8">
                  <c:v>0.26500000000000001</c:v>
                </c:pt>
                <c:pt idx="9">
                  <c:v>0.28100000000000003</c:v>
                </c:pt>
                <c:pt idx="10">
                  <c:v>0.312</c:v>
                </c:pt>
              </c:numCache>
            </c:numRef>
          </c:val>
          <c:smooth val="0"/>
          <c:extLst>
            <c:ext xmlns:c16="http://schemas.microsoft.com/office/drawing/2014/chart" uri="{C3380CC4-5D6E-409C-BE32-E72D297353CC}">
              <c16:uniqueId val="{00000008-2A50-4A0F-AE86-497CF9B668FD}"/>
            </c:ext>
          </c:extLst>
        </c:ser>
        <c:dLbls>
          <c:dLblPos val="t"/>
          <c:showLegendKey val="0"/>
          <c:showVal val="1"/>
          <c:showCatName val="0"/>
          <c:showSerName val="0"/>
          <c:showPercent val="0"/>
          <c:showBubbleSize val="0"/>
        </c:dLbls>
        <c:marker val="1"/>
        <c:smooth val="0"/>
        <c:axId val="681128048"/>
        <c:axId val="687724800"/>
      </c:lineChart>
      <c:catAx>
        <c:axId val="681128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687724800"/>
        <c:crosses val="autoZero"/>
        <c:auto val="1"/>
        <c:lblAlgn val="ctr"/>
        <c:lblOffset val="100"/>
        <c:noMultiLvlLbl val="0"/>
      </c:catAx>
      <c:valAx>
        <c:axId val="687724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681128048"/>
        <c:crosses val="autoZero"/>
        <c:crossBetween val="between"/>
      </c:valAx>
      <c:spPr>
        <a:noFill/>
        <a:ln>
          <a:noFill/>
        </a:ln>
        <a:effectLst/>
      </c:spPr>
    </c:plotArea>
    <c:legend>
      <c:legendPos val="b"/>
      <c:layout>
        <c:manualLayout>
          <c:xMode val="edge"/>
          <c:yMode val="edge"/>
          <c:x val="3.0598481136314179E-2"/>
          <c:y val="3.406409725100152E-2"/>
          <c:w val="0.92982308102954603"/>
          <c:h val="7.778943475645466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763342493759307E-2"/>
          <c:y val="4.7157623120749684E-2"/>
          <c:w val="0.90036647876682396"/>
          <c:h val="0.7882081812944115"/>
        </c:manualLayout>
      </c:layout>
      <c:lineChart>
        <c:grouping val="standard"/>
        <c:varyColors val="0"/>
        <c:ser>
          <c:idx val="0"/>
          <c:order val="0"/>
          <c:tx>
            <c:strRef>
              <c:f>Hoja1!$B$1</c:f>
              <c:strCache>
                <c:ptCount val="1"/>
                <c:pt idx="0">
                  <c:v>Cocaína</c:v>
                </c:pt>
              </c:strCache>
            </c:strRef>
          </c:tx>
          <c:spPr>
            <a:ln w="28575" cap="rnd">
              <a:solidFill>
                <a:srgbClr val="FF0000"/>
              </a:solidFill>
              <a:round/>
            </a:ln>
            <a:effectLst/>
          </c:spPr>
          <c:marker>
            <c:symbol val="circle"/>
            <c:size val="5"/>
            <c:spPr>
              <a:noFill/>
              <a:ln w="9525">
                <a:noFill/>
              </a:ln>
              <a:effectLst/>
            </c:spPr>
          </c:marker>
          <c:dLbls>
            <c:dLbl>
              <c:idx val="0"/>
              <c:layout>
                <c:manualLayout>
                  <c:x val="-3.7009516880434655E-2"/>
                  <c:y val="-2.8786692470195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06-4A47-B006-3852A38926AE}"/>
                </c:ext>
              </c:extLst>
            </c:dLbl>
            <c:dLbl>
              <c:idx val="1"/>
              <c:layout>
                <c:manualLayout>
                  <c:x val="-5.8613969826051923E-2"/>
                  <c:y val="1.47154963978469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06-4A47-B006-3852A38926AE}"/>
                </c:ext>
              </c:extLst>
            </c:dLbl>
            <c:dLbl>
              <c:idx val="2"/>
              <c:layout>
                <c:manualLayout>
                  <c:x val="-4.8355766259470918E-2"/>
                  <c:y val="-2.53095192369246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06-4A47-B006-3852A38926AE}"/>
                </c:ext>
              </c:extLst>
            </c:dLbl>
            <c:dLbl>
              <c:idx val="3"/>
              <c:layout>
                <c:manualLayout>
                  <c:x val="-3.427219138591283E-2"/>
                  <c:y val="-2.7811082714097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06-4A47-B006-3852A38926AE}"/>
                </c:ext>
              </c:extLst>
            </c:dLbl>
            <c:dLbl>
              <c:idx val="4"/>
              <c:layout>
                <c:manualLayout>
                  <c:x val="-3.1116013627953732E-2"/>
                  <c:y val="-2.8280273596194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06-4A47-B006-3852A38926AE}"/>
                </c:ext>
              </c:extLst>
            </c:dLbl>
            <c:dLbl>
              <c:idx val="5"/>
              <c:layout>
                <c:manualLayout>
                  <c:x val="-1.5201661640283042E-2"/>
                  <c:y val="-3.42550708365957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06-4A47-B006-3852A38926AE}"/>
                </c:ext>
              </c:extLst>
            </c:dLbl>
            <c:dLbl>
              <c:idx val="6"/>
              <c:layout>
                <c:manualLayout>
                  <c:x val="-3.4232449706826887E-2"/>
                  <c:y val="-2.53095192369246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06-4A47-B006-3852A38926AE}"/>
                </c:ext>
              </c:extLst>
            </c:dLbl>
            <c:dLbl>
              <c:idx val="7"/>
              <c:layout>
                <c:manualLayout>
                  <c:x val="-1.2374526209559126E-2"/>
                  <c:y val="2.7223313783713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06-4A47-B006-3852A38926AE}"/>
                </c:ext>
              </c:extLst>
            </c:dLbl>
            <c:dLbl>
              <c:idx val="8"/>
              <c:layout>
                <c:manualLayout>
                  <c:x val="-8.4103719523882167E-3"/>
                  <c:y val="2.2220186829366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06-4A47-B006-3852A38926AE}"/>
                </c:ext>
              </c:extLst>
            </c:dLbl>
            <c:dLbl>
              <c:idx val="9"/>
              <c:layout>
                <c:manualLayout>
                  <c:x val="1.2767405564617388E-3"/>
                  <c:y val="1.9718623352193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06-4A47-B006-3852A38926AE}"/>
                </c:ext>
              </c:extLst>
            </c:dLbl>
            <c:dLbl>
              <c:idx val="10"/>
              <c:layout>
                <c:manualLayout>
                  <c:x val="-4.431197218082464E-3"/>
                  <c:y val="7.21080596632737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06-4A47-B006-3852A38926A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Corbel" panose="020B0503020204020204" pitchFamily="34" charset="0"/>
                    <a:ea typeface="+mn-ea"/>
                    <a:cs typeface="+mn-cs"/>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Hoja1!$B$2:$B$12</c:f>
              <c:numCache>
                <c:formatCode>0.0%</c:formatCode>
                <c:ptCount val="11"/>
                <c:pt idx="0">
                  <c:v>0.06</c:v>
                </c:pt>
                <c:pt idx="1">
                  <c:v>8.3000000000000004E-2</c:v>
                </c:pt>
                <c:pt idx="2">
                  <c:v>8.1000000000000003E-2</c:v>
                </c:pt>
                <c:pt idx="3">
                  <c:v>8.4000000000000005E-2</c:v>
                </c:pt>
                <c:pt idx="4">
                  <c:v>6.7000000000000004E-2</c:v>
                </c:pt>
                <c:pt idx="5">
                  <c:v>6.7000000000000004E-2</c:v>
                </c:pt>
                <c:pt idx="6">
                  <c:v>6.5000000000000002E-2</c:v>
                </c:pt>
                <c:pt idx="7">
                  <c:v>0.08</c:v>
                </c:pt>
                <c:pt idx="8">
                  <c:v>9.7000000000000003E-2</c:v>
                </c:pt>
                <c:pt idx="9">
                  <c:v>0.106</c:v>
                </c:pt>
                <c:pt idx="10">
                  <c:v>0.122</c:v>
                </c:pt>
              </c:numCache>
            </c:numRef>
          </c:val>
          <c:smooth val="0"/>
          <c:extLst>
            <c:ext xmlns:c16="http://schemas.microsoft.com/office/drawing/2014/chart" uri="{C3380CC4-5D6E-409C-BE32-E72D297353CC}">
              <c16:uniqueId val="{0000000B-5A06-4A47-B006-3852A38926AE}"/>
            </c:ext>
          </c:extLst>
        </c:ser>
        <c:ser>
          <c:idx val="1"/>
          <c:order val="1"/>
          <c:tx>
            <c:strRef>
              <c:f>Hoja1!$C$1</c:f>
              <c:strCache>
                <c:ptCount val="1"/>
                <c:pt idx="0">
                  <c:v>Cannabis</c:v>
                </c:pt>
              </c:strCache>
            </c:strRef>
          </c:tx>
          <c:spPr>
            <a:ln w="28575" cap="rnd">
              <a:solidFill>
                <a:srgbClr val="70AD47">
                  <a:lumMod val="75000"/>
                </a:srgbClr>
              </a:solidFill>
              <a:round/>
            </a:ln>
            <a:effectLst/>
          </c:spPr>
          <c:marker>
            <c:symbol val="circle"/>
            <c:size val="5"/>
            <c:spPr>
              <a:noFill/>
              <a:ln w="9525">
                <a:noFill/>
              </a:ln>
              <a:effectLst/>
            </c:spPr>
          </c:marker>
          <c:dLbls>
            <c:dLbl>
              <c:idx val="0"/>
              <c:layout>
                <c:manualLayout>
                  <c:x val="-6.1674079115669411E-2"/>
                  <c:y val="-3.1250830981962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A06-4A47-B006-3852A38926AE}"/>
                </c:ext>
              </c:extLst>
            </c:dLbl>
            <c:dLbl>
              <c:idx val="1"/>
              <c:layout>
                <c:manualLayout>
                  <c:x val="-8.0378328267834247E-3"/>
                  <c:y val="1.37773116071560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A06-4A47-B006-3852A38926AE}"/>
                </c:ext>
              </c:extLst>
            </c:dLbl>
            <c:dLbl>
              <c:idx val="2"/>
              <c:layout>
                <c:manualLayout>
                  <c:x val="-1.1887768872408088E-2"/>
                  <c:y val="-2.2220186829366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A06-4A47-B006-3852A38926AE}"/>
                </c:ext>
              </c:extLst>
            </c:dLbl>
            <c:dLbl>
              <c:idx val="3"/>
              <c:layout>
                <c:manualLayout>
                  <c:x val="-3.6761053154495779E-2"/>
                  <c:y val="2.12820020386757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A06-4A47-B006-3852A38926AE}"/>
                </c:ext>
              </c:extLst>
            </c:dLbl>
            <c:dLbl>
              <c:idx val="4"/>
              <c:layout>
                <c:manualLayout>
                  <c:x val="-4.0733812893358527E-2"/>
                  <c:y val="-2.6754122901616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A06-4A47-B006-3852A38926AE}"/>
                </c:ext>
              </c:extLst>
            </c:dLbl>
            <c:dLbl>
              <c:idx val="5"/>
              <c:layout>
                <c:manualLayout>
                  <c:x val="-3.4725465576117442E-2"/>
                  <c:y val="3.42550708365957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A06-4A47-B006-3852A38926AE}"/>
                </c:ext>
              </c:extLst>
            </c:dLbl>
            <c:dLbl>
              <c:idx val="6"/>
              <c:layout>
                <c:manualLayout>
                  <c:x val="-2.6368604073522178E-2"/>
                  <c:y val="2.7811082714097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A06-4A47-B006-3852A38926AE}"/>
                </c:ext>
              </c:extLst>
            </c:dLbl>
            <c:dLbl>
              <c:idx val="7"/>
              <c:layout>
                <c:manualLayout>
                  <c:x val="-5.6304102076659271E-2"/>
                  <c:y val="-1.9718623352193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A06-4A47-B006-3852A38926AE}"/>
                </c:ext>
              </c:extLst>
            </c:dLbl>
            <c:dLbl>
              <c:idx val="8"/>
              <c:layout>
                <c:manualLayout>
                  <c:x val="-5.4639801917457785E-2"/>
                  <c:y val="-2.97248772608865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A06-4A47-B006-3852A38926AE}"/>
                </c:ext>
              </c:extLst>
            </c:dLbl>
            <c:dLbl>
              <c:idx val="9"/>
              <c:layout>
                <c:manualLayout>
                  <c:x val="-5.2170967451721291E-2"/>
                  <c:y val="-1.9718623352193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A06-4A47-B006-3852A38926A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50000"/>
                      </a:schemeClr>
                    </a:solidFill>
                    <a:latin typeface="Corbel" panose="020B0503020204020204" pitchFamily="34" charset="0"/>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Hoja1!$C$2:$C$12</c:f>
              <c:numCache>
                <c:formatCode>0.0%</c:formatCode>
                <c:ptCount val="11"/>
                <c:pt idx="0">
                  <c:v>5.2999999999999999E-2</c:v>
                </c:pt>
                <c:pt idx="1">
                  <c:v>7.0999999999999994E-2</c:v>
                </c:pt>
                <c:pt idx="2">
                  <c:v>4.5999999999999999E-2</c:v>
                </c:pt>
                <c:pt idx="3">
                  <c:v>6.6000000000000003E-2</c:v>
                </c:pt>
                <c:pt idx="4">
                  <c:v>6.2E-2</c:v>
                </c:pt>
                <c:pt idx="5">
                  <c:v>0.06</c:v>
                </c:pt>
                <c:pt idx="6">
                  <c:v>6.8000000000000005E-2</c:v>
                </c:pt>
                <c:pt idx="7">
                  <c:v>9.0999999999999998E-2</c:v>
                </c:pt>
                <c:pt idx="8">
                  <c:v>0.114</c:v>
                </c:pt>
                <c:pt idx="9">
                  <c:v>0.113</c:v>
                </c:pt>
                <c:pt idx="10">
                  <c:v>0.107</c:v>
                </c:pt>
              </c:numCache>
            </c:numRef>
          </c:val>
          <c:smooth val="0"/>
          <c:extLst>
            <c:ext xmlns:c16="http://schemas.microsoft.com/office/drawing/2014/chart" uri="{C3380CC4-5D6E-409C-BE32-E72D297353CC}">
              <c16:uniqueId val="{00000016-5A06-4A47-B006-3852A38926AE}"/>
            </c:ext>
          </c:extLst>
        </c:ser>
        <c:ser>
          <c:idx val="2"/>
          <c:order val="2"/>
          <c:tx>
            <c:strRef>
              <c:f>Hoja1!$D$1</c:f>
              <c:strCache>
                <c:ptCount val="1"/>
                <c:pt idx="0">
                  <c:v>Opiáceos</c:v>
                </c:pt>
              </c:strCache>
            </c:strRef>
          </c:tx>
          <c:spPr>
            <a:ln w="28575" cap="rnd">
              <a:solidFill>
                <a:srgbClr val="ED7D31">
                  <a:lumMod val="50000"/>
                </a:srgbClr>
              </a:solidFill>
              <a:round/>
            </a:ln>
            <a:effectLst/>
          </c:spPr>
          <c:marker>
            <c:symbol val="circle"/>
            <c:size val="5"/>
            <c:spPr>
              <a:noFill/>
              <a:ln w="9525">
                <a:noFill/>
              </a:ln>
              <a:effectLst/>
            </c:spPr>
          </c:marker>
          <c:dLbls>
            <c:dLbl>
              <c:idx val="0"/>
              <c:layout>
                <c:manualLayout>
                  <c:x val="-4.6438152011922515E-2"/>
                  <c:y val="-2.3746140550442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A06-4A47-B006-3852A38926AE}"/>
                </c:ext>
              </c:extLst>
            </c:dLbl>
            <c:dLbl>
              <c:idx val="1"/>
              <c:layout>
                <c:manualLayout>
                  <c:x val="-1.0471932439145555E-2"/>
                  <c:y val="-1.4715496397847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A06-4A47-B006-3852A38926AE}"/>
                </c:ext>
              </c:extLst>
            </c:dLbl>
            <c:dLbl>
              <c:idx val="2"/>
              <c:layout>
                <c:manualLayout>
                  <c:x val="-4.5896632518550681E-2"/>
                  <c:y val="1.87804385615025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A06-4A47-B006-3852A38926AE}"/>
                </c:ext>
              </c:extLst>
            </c:dLbl>
            <c:dLbl>
              <c:idx val="3"/>
              <c:layout>
                <c:manualLayout>
                  <c:x val="-5.7685047193243917E-2"/>
                  <c:y val="-2.4721750306540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A06-4A47-B006-3852A38926AE}"/>
                </c:ext>
              </c:extLst>
            </c:dLbl>
            <c:dLbl>
              <c:idx val="8"/>
              <c:layout>
                <c:manualLayout>
                  <c:x val="-2.6756163676261779E-2"/>
                  <c:y val="-2.8749267504789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A06-4A47-B006-3852A38926AE}"/>
                </c:ext>
              </c:extLst>
            </c:dLbl>
            <c:dLbl>
              <c:idx val="9"/>
              <c:layout>
                <c:manualLayout>
                  <c:x val="-2.6711415171464224E-2"/>
                  <c:y val="-3.1250830981962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A06-4A47-B006-3852A38926AE}"/>
                </c:ext>
              </c:extLst>
            </c:dLbl>
            <c:dLbl>
              <c:idx val="10"/>
              <c:layout>
                <c:manualLayout>
                  <c:x val="-1.2593105444531948E-2"/>
                  <c:y val="-1.4715496397847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A06-4A47-B006-3852A38926A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50000"/>
                      </a:schemeClr>
                    </a:solidFill>
                    <a:latin typeface="Corbel" panose="020B0503020204020204" pitchFamily="34" charset="0"/>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Hoja1!$D$2:$D$12</c:f>
              <c:numCache>
                <c:formatCode>0.0%</c:formatCode>
                <c:ptCount val="11"/>
                <c:pt idx="0">
                  <c:v>2.1000000000000001E-2</c:v>
                </c:pt>
                <c:pt idx="1">
                  <c:v>1.0999999999999999E-2</c:v>
                </c:pt>
                <c:pt idx="2">
                  <c:v>1.2999999999999999E-2</c:v>
                </c:pt>
                <c:pt idx="3">
                  <c:v>2.5000000000000001E-2</c:v>
                </c:pt>
                <c:pt idx="4">
                  <c:v>2.1000000000000001E-2</c:v>
                </c:pt>
                <c:pt idx="5">
                  <c:v>1.9E-2</c:v>
                </c:pt>
                <c:pt idx="6">
                  <c:v>1.7000000000000001E-2</c:v>
                </c:pt>
                <c:pt idx="7">
                  <c:v>8.0000000000000002E-3</c:v>
                </c:pt>
                <c:pt idx="8">
                  <c:v>8.9999999999999993E-3</c:v>
                </c:pt>
                <c:pt idx="9">
                  <c:v>2E-3</c:v>
                </c:pt>
                <c:pt idx="10">
                  <c:v>8.0000000000000002E-3</c:v>
                </c:pt>
              </c:numCache>
            </c:numRef>
          </c:val>
          <c:smooth val="0"/>
          <c:extLst>
            <c:ext xmlns:c16="http://schemas.microsoft.com/office/drawing/2014/chart" uri="{C3380CC4-5D6E-409C-BE32-E72D297353CC}">
              <c16:uniqueId val="{0000001E-5A06-4A47-B006-3852A38926AE}"/>
            </c:ext>
          </c:extLst>
        </c:ser>
        <c:ser>
          <c:idx val="3"/>
          <c:order val="3"/>
          <c:tx>
            <c:strRef>
              <c:f>Hoja1!$E$1</c:f>
              <c:strCache>
                <c:ptCount val="1"/>
                <c:pt idx="0">
                  <c:v>Anfetamina</c:v>
                </c:pt>
              </c:strCache>
            </c:strRef>
          </c:tx>
          <c:spPr>
            <a:ln w="28575" cap="rnd">
              <a:solidFill>
                <a:schemeClr val="accent4"/>
              </a:solidFill>
              <a:round/>
            </a:ln>
            <a:effectLst/>
          </c:spPr>
          <c:marker>
            <c:symbol val="circle"/>
            <c:size val="5"/>
            <c:spPr>
              <a:noFill/>
              <a:ln w="9525">
                <a:noFill/>
              </a:ln>
              <a:effectLst/>
            </c:spPr>
          </c:marker>
          <c:dLbls>
            <c:dLbl>
              <c:idx val="0"/>
              <c:layout>
                <c:manualLayout>
                  <c:x val="-5.4575339036420749E-2"/>
                  <c:y val="1.3777311607155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A06-4A47-B006-3852A38926AE}"/>
                </c:ext>
              </c:extLst>
            </c:dLbl>
            <c:dLbl>
              <c:idx val="1"/>
              <c:layout>
                <c:manualLayout>
                  <c:x val="-3.8678667402044196E-2"/>
                  <c:y val="2.12820020386756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A06-4A47-B006-3852A38926AE}"/>
                </c:ext>
              </c:extLst>
            </c:dLbl>
            <c:dLbl>
              <c:idx val="2"/>
              <c:layout>
                <c:manualLayout>
                  <c:x val="-3.4272191385912865E-2"/>
                  <c:y val="-2.37461405504424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A06-4A47-B006-3852A38926AE}"/>
                </c:ext>
              </c:extLst>
            </c:dLbl>
            <c:dLbl>
              <c:idx val="3"/>
              <c:layout>
                <c:manualLayout>
                  <c:x val="-3.6259275340209896E-2"/>
                  <c:y val="2.3783565515848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A06-4A47-B006-3852A38926AE}"/>
                </c:ext>
              </c:extLst>
            </c:dLbl>
            <c:dLbl>
              <c:idx val="4"/>
              <c:layout>
                <c:manualLayout>
                  <c:x val="-3.4113224669569064E-2"/>
                  <c:y val="-2.8749267504789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A06-4A47-B006-3852A38926AE}"/>
                </c:ext>
              </c:extLst>
            </c:dLbl>
            <c:dLbl>
              <c:idx val="6"/>
              <c:layout>
                <c:manualLayout>
                  <c:x val="-1.6219611892775699E-2"/>
                  <c:y val="-2.3746140550442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5A06-4A47-B006-3852A38926AE}"/>
                </c:ext>
              </c:extLst>
            </c:dLbl>
            <c:dLbl>
              <c:idx val="8"/>
              <c:layout>
                <c:manualLayout>
                  <c:x val="-4.4595170760137845E-2"/>
                  <c:y val="1.8780438561502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5A06-4A47-B006-3852A38926AE}"/>
                </c:ext>
              </c:extLst>
            </c:dLbl>
            <c:dLbl>
              <c:idx val="9"/>
              <c:layout>
                <c:manualLayout>
                  <c:x val="-4.4595170760137845E-2"/>
                  <c:y val="-1.3739886641749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A06-4A47-B006-3852A38926AE}"/>
                </c:ext>
              </c:extLst>
            </c:dLbl>
            <c:dLbl>
              <c:idx val="10"/>
              <c:layout>
                <c:manualLayout>
                  <c:x val="-6.6368604073522106E-3"/>
                  <c:y val="-8.736759687403051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A06-4A47-B006-3852A38926A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4">
                        <a:lumMod val="50000"/>
                      </a:schemeClr>
                    </a:solidFill>
                    <a:latin typeface="Corbel" panose="020B0503020204020204" pitchFamily="34" charset="0"/>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Hoja1!$E$2:$E$12</c:f>
              <c:numCache>
                <c:formatCode>0.0%</c:formatCode>
                <c:ptCount val="11"/>
                <c:pt idx="0">
                  <c:v>8.0000000000000002E-3</c:v>
                </c:pt>
                <c:pt idx="1">
                  <c:v>1.4E-2</c:v>
                </c:pt>
                <c:pt idx="2">
                  <c:v>5.0000000000000001E-3</c:v>
                </c:pt>
                <c:pt idx="3">
                  <c:v>7.0000000000000001E-3</c:v>
                </c:pt>
                <c:pt idx="4">
                  <c:v>7.0000000000000001E-3</c:v>
                </c:pt>
                <c:pt idx="5">
                  <c:v>3.0000000000000001E-3</c:v>
                </c:pt>
                <c:pt idx="6">
                  <c:v>2E-3</c:v>
                </c:pt>
                <c:pt idx="7">
                  <c:v>6.0000000000000001E-3</c:v>
                </c:pt>
                <c:pt idx="8">
                  <c:v>4.0000000000000001E-3</c:v>
                </c:pt>
                <c:pt idx="9">
                  <c:v>1.0999999999999999E-2</c:v>
                </c:pt>
                <c:pt idx="10">
                  <c:v>1.7000000000000001E-2</c:v>
                </c:pt>
              </c:numCache>
            </c:numRef>
          </c:val>
          <c:smooth val="0"/>
          <c:extLst>
            <c:ext xmlns:c16="http://schemas.microsoft.com/office/drawing/2014/chart" uri="{C3380CC4-5D6E-409C-BE32-E72D297353CC}">
              <c16:uniqueId val="{00000028-5A06-4A47-B006-3852A38926AE}"/>
            </c:ext>
          </c:extLst>
        </c:ser>
        <c:ser>
          <c:idx val="4"/>
          <c:order val="4"/>
          <c:tx>
            <c:strRef>
              <c:f>Hoja1!$F$1</c:f>
              <c:strCache>
                <c:ptCount val="1"/>
                <c:pt idx="0">
                  <c:v>Ketamina</c:v>
                </c:pt>
              </c:strCache>
            </c:strRef>
          </c:tx>
          <c:spPr>
            <a:ln w="28575" cap="rnd">
              <a:solidFill>
                <a:schemeClr val="accent5"/>
              </a:solidFill>
              <a:round/>
            </a:ln>
            <a:effectLst/>
          </c:spPr>
          <c:marker>
            <c:symbol val="circle"/>
            <c:size val="5"/>
            <c:spPr>
              <a:noFill/>
              <a:ln w="9525">
                <a:noFill/>
              </a:ln>
              <a:effectLst/>
            </c:spPr>
          </c:marker>
          <c:dLbls>
            <c:dLbl>
              <c:idx val="3"/>
              <c:layout>
                <c:manualLayout>
                  <c:x val="-5.6199741053232763E-2"/>
                  <c:y val="-1.3739886641749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A06-4A47-B006-3852A38926AE}"/>
                </c:ext>
              </c:extLst>
            </c:dLbl>
            <c:dLbl>
              <c:idx val="4"/>
              <c:layout>
                <c:manualLayout>
                  <c:x val="-4.2051703298637597E-2"/>
                  <c:y val="1.37773116071560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A06-4A47-B006-3852A38926AE}"/>
                </c:ext>
              </c:extLst>
            </c:dLbl>
            <c:dLbl>
              <c:idx val="5"/>
              <c:layout>
                <c:manualLayout>
                  <c:x val="-4.0417287630402386E-2"/>
                  <c:y val="1.87804385615025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5A06-4A47-B006-3852A38926AE}"/>
                </c:ext>
              </c:extLst>
            </c:dLbl>
            <c:dLbl>
              <c:idx val="6"/>
              <c:delete val="1"/>
              <c:extLst>
                <c:ext xmlns:c15="http://schemas.microsoft.com/office/drawing/2012/chart" uri="{CE6537A1-D6FC-4f65-9D91-7224C49458BB}"/>
                <c:ext xmlns:c16="http://schemas.microsoft.com/office/drawing/2014/chart" uri="{C3380CC4-5D6E-409C-BE32-E72D297353CC}">
                  <c16:uniqueId val="{0000002C-5A06-4A47-B006-3852A38926AE}"/>
                </c:ext>
              </c:extLst>
            </c:dLbl>
            <c:dLbl>
              <c:idx val="7"/>
              <c:layout>
                <c:manualLayout>
                  <c:x val="-3.8315985464559103E-2"/>
                  <c:y val="1.1275748129982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5A06-4A47-B006-3852A38926AE}"/>
                </c:ext>
              </c:extLst>
            </c:dLbl>
            <c:dLbl>
              <c:idx val="8"/>
              <c:delete val="1"/>
              <c:extLst>
                <c:ext xmlns:c15="http://schemas.microsoft.com/office/drawing/2012/chart" uri="{CE6537A1-D6FC-4f65-9D91-7224C49458BB}"/>
                <c:ext xmlns:c16="http://schemas.microsoft.com/office/drawing/2014/chart" uri="{C3380CC4-5D6E-409C-BE32-E72D297353CC}">
                  <c16:uniqueId val="{0000002E-5A06-4A47-B006-3852A38926AE}"/>
                </c:ext>
              </c:extLst>
            </c:dLbl>
            <c:dLbl>
              <c:idx val="9"/>
              <c:layout>
                <c:manualLayout>
                  <c:x val="-4.5355582415089321E-3"/>
                  <c:y val="1.6278875084329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5A06-4A47-B006-3852A38926AE}"/>
                </c:ext>
              </c:extLst>
            </c:dLbl>
            <c:dLbl>
              <c:idx val="10"/>
              <c:delete val="1"/>
              <c:extLst>
                <c:ext xmlns:c15="http://schemas.microsoft.com/office/drawing/2012/chart" uri="{CE6537A1-D6FC-4f65-9D91-7224C49458BB}"/>
                <c:ext xmlns:c16="http://schemas.microsoft.com/office/drawing/2014/chart" uri="{C3380CC4-5D6E-409C-BE32-E72D297353CC}">
                  <c16:uniqueId val="{00000030-5A06-4A47-B006-3852A38926A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Corbel" panose="020B0503020204020204" pitchFamily="34" charset="0"/>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Hoja1!$F$2:$F$12</c:f>
              <c:numCache>
                <c:formatCode>General</c:formatCode>
                <c:ptCount val="11"/>
                <c:pt idx="2" formatCode="0.0%">
                  <c:v>7.0000000000000001E-3</c:v>
                </c:pt>
                <c:pt idx="3" formatCode="0.0%">
                  <c:v>4.0000000000000001E-3</c:v>
                </c:pt>
                <c:pt idx="4" formatCode="0.0%">
                  <c:v>2E-3</c:v>
                </c:pt>
                <c:pt idx="5" formatCode="0.0%">
                  <c:v>0</c:v>
                </c:pt>
                <c:pt idx="6" formatCode="0.0%">
                  <c:v>1E-3</c:v>
                </c:pt>
                <c:pt idx="7" formatCode="0.0%">
                  <c:v>0</c:v>
                </c:pt>
                <c:pt idx="8" formatCode="0.0%">
                  <c:v>4.0000000000000001E-3</c:v>
                </c:pt>
              </c:numCache>
            </c:numRef>
          </c:val>
          <c:smooth val="0"/>
          <c:extLst>
            <c:ext xmlns:c16="http://schemas.microsoft.com/office/drawing/2014/chart" uri="{C3380CC4-5D6E-409C-BE32-E72D297353CC}">
              <c16:uniqueId val="{00000031-5A06-4A47-B006-3852A38926AE}"/>
            </c:ext>
          </c:extLst>
        </c:ser>
        <c:dLbls>
          <c:dLblPos val="t"/>
          <c:showLegendKey val="0"/>
          <c:showVal val="1"/>
          <c:showCatName val="0"/>
          <c:showSerName val="0"/>
          <c:showPercent val="0"/>
          <c:showBubbleSize val="0"/>
        </c:dLbls>
        <c:marker val="1"/>
        <c:smooth val="0"/>
        <c:axId val="681128048"/>
        <c:axId val="687724800"/>
      </c:lineChart>
      <c:catAx>
        <c:axId val="681128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Corbel" panose="020B0503020204020204" pitchFamily="34" charset="0"/>
                <a:ea typeface="+mn-ea"/>
                <a:cs typeface="+mn-cs"/>
              </a:defRPr>
            </a:pPr>
            <a:endParaRPr lang="es-ES"/>
          </a:p>
        </c:txPr>
        <c:crossAx val="687724800"/>
        <c:crosses val="autoZero"/>
        <c:auto val="1"/>
        <c:lblAlgn val="ctr"/>
        <c:lblOffset val="100"/>
        <c:noMultiLvlLbl val="0"/>
      </c:catAx>
      <c:valAx>
        <c:axId val="687724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Corbel" panose="020B0503020204020204" pitchFamily="34" charset="0"/>
                <a:ea typeface="+mn-ea"/>
                <a:cs typeface="+mn-cs"/>
              </a:defRPr>
            </a:pPr>
            <a:endParaRPr lang="es-ES"/>
          </a:p>
        </c:txPr>
        <c:crossAx val="681128048"/>
        <c:crosses val="autoZero"/>
        <c:crossBetween val="between"/>
      </c:valAx>
      <c:spPr>
        <a:noFill/>
        <a:ln>
          <a:noFill/>
        </a:ln>
        <a:effectLst/>
      </c:spPr>
    </c:plotArea>
    <c:legend>
      <c:legendPos val="b"/>
      <c:layout>
        <c:manualLayout>
          <c:xMode val="edge"/>
          <c:yMode val="edge"/>
          <c:x val="1.2725942789193074E-2"/>
          <c:y val="0.92254154909810759"/>
          <c:w val="0.96557369226015155"/>
          <c:h val="4.826934156682571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246879751885701E-3"/>
          <c:y val="0.12427386738929438"/>
          <c:w val="0.99095316240345677"/>
          <c:h val="0.76713357077829769"/>
        </c:manualLayout>
      </c:layout>
      <c:pie3DChart>
        <c:varyColors val="0"/>
        <c:ser>
          <c:idx val="0"/>
          <c:order val="0"/>
          <c:tx>
            <c:strRef>
              <c:f>Hoja1!$B$1</c:f>
              <c:strCache>
                <c:ptCount val="1"/>
                <c:pt idx="0">
                  <c:v>Ventas</c:v>
                </c:pt>
              </c:strCache>
            </c:strRef>
          </c:tx>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plosion val="40"/>
          <c:dPt>
            <c:idx val="0"/>
            <c:bubble3D val="0"/>
            <c:explosion val="41"/>
            <c:spPr>
              <a:solidFill>
                <a:schemeClr val="accent5">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097-4933-AF01-4B7689DF8FF0}"/>
              </c:ext>
            </c:extLst>
          </c:dPt>
          <c:dPt>
            <c:idx val="1"/>
            <c:bubble3D val="0"/>
            <c:explosion val="17"/>
            <c:spPr>
              <a:solidFill>
                <a:srgbClr val="FF006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097-4933-AF01-4B7689DF8FF0}"/>
              </c:ext>
            </c:extLst>
          </c:dPt>
          <c:dLbls>
            <c:dLbl>
              <c:idx val="0"/>
              <c:layout>
                <c:manualLayout>
                  <c:x val="-2.3425573237379746E-2"/>
                  <c:y val="-2.2537395807268525E-2"/>
                </c:manualLayout>
              </c:layout>
              <c:spPr>
                <a:solidFill>
                  <a:sysClr val="window" lastClr="FFFFFF"/>
                </a:solidFill>
                <a:ln>
                  <a:solidFill>
                    <a:schemeClr val="accent5">
                      <a:lumMod val="50000"/>
                    </a:schemeClr>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Corbel" panose="020B0503020204020204" pitchFamily="34" charset="0"/>
                      <a:ea typeface="+mn-ea"/>
                      <a:cs typeface="+mn-cs"/>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8797518856988003"/>
                      <c:h val="0.13907069932688434"/>
                    </c:manualLayout>
                  </c15:layout>
                </c:ext>
                <c:ext xmlns:c16="http://schemas.microsoft.com/office/drawing/2014/chart" uri="{C3380CC4-5D6E-409C-BE32-E72D297353CC}">
                  <c16:uniqueId val="{00000001-9097-4933-AF01-4B7689DF8FF0}"/>
                </c:ext>
              </c:extLst>
            </c:dLbl>
            <c:dLbl>
              <c:idx val="1"/>
              <c:layout>
                <c:manualLayout>
                  <c:x val="-6.8077114165701483E-3"/>
                  <c:y val="2.0284330584437595E-2"/>
                </c:manualLayout>
              </c:layout>
              <c:spPr>
                <a:solidFill>
                  <a:sysClr val="window" lastClr="FFFFFF"/>
                </a:solidFill>
                <a:ln>
                  <a:solidFill>
                    <a:srgbClr val="FF0066"/>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Corbel" panose="020B0503020204020204" pitchFamily="34" charset="0"/>
                      <a:ea typeface="+mn-ea"/>
                      <a:cs typeface="+mn-cs"/>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8479057828096538"/>
                      <c:h val="0.14357824947337972"/>
                    </c:manualLayout>
                  </c15:layout>
                </c:ext>
                <c:ext xmlns:c16="http://schemas.microsoft.com/office/drawing/2014/chart" uri="{C3380CC4-5D6E-409C-BE32-E72D297353CC}">
                  <c16:uniqueId val="{00000003-9097-4933-AF01-4B7689DF8FF0}"/>
                </c:ext>
              </c:extLst>
            </c:dLbl>
            <c:spPr>
              <a:solidFill>
                <a:sysClr val="window" lastClr="FFFFFF"/>
              </a:solidFill>
              <a:ln>
                <a:solidFill>
                  <a:srgbClr val="4472C4"/>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latin typeface="Corbel" panose="020B0503020204020204" pitchFamily="34" charset="0"/>
                    <a:ea typeface="+mn-ea"/>
                    <a:cs typeface="+mn-cs"/>
                  </a:defRPr>
                </a:pPr>
                <a:endParaRPr lang="es-E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Hoja1!$A$2:$A$3</c:f>
              <c:strCache>
                <c:ptCount val="2"/>
                <c:pt idx="0">
                  <c:v>HOMBRE</c:v>
                </c:pt>
                <c:pt idx="1">
                  <c:v>MUJER</c:v>
                </c:pt>
              </c:strCache>
            </c:strRef>
          </c:cat>
          <c:val>
            <c:numRef>
              <c:f>Hoja1!$B$2:$B$3</c:f>
              <c:numCache>
                <c:formatCode>0.0%</c:formatCode>
                <c:ptCount val="2"/>
                <c:pt idx="0">
                  <c:v>0.91300000000000003</c:v>
                </c:pt>
                <c:pt idx="1">
                  <c:v>8.6999999999999994E-2</c:v>
                </c:pt>
              </c:numCache>
            </c:numRef>
          </c:val>
          <c:extLst>
            <c:ext xmlns:c16="http://schemas.microsoft.com/office/drawing/2014/chart" uri="{C3380CC4-5D6E-409C-BE32-E72D297353CC}">
              <c16:uniqueId val="{00000004-9097-4933-AF01-4B7689DF8FF0}"/>
            </c:ext>
          </c:extLst>
        </c:ser>
        <c:dLbls>
          <c:dLblPos val="outEnd"/>
          <c:showLegendKey val="0"/>
          <c:showVal val="0"/>
          <c:showCatName val="0"/>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bg1"/>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0561884726779801"/>
          <c:y val="0.14103520654237231"/>
          <c:w val="0.55021962800275559"/>
          <c:h val="0.7861315815129809"/>
        </c:manualLayout>
      </c:layout>
      <c:bar3DChart>
        <c:barDir val="bar"/>
        <c:grouping val="clustered"/>
        <c:varyColors val="0"/>
        <c:ser>
          <c:idx val="0"/>
          <c:order val="0"/>
          <c:tx>
            <c:strRef>
              <c:f>Hoja1!$B$1</c:f>
              <c:strCache>
                <c:ptCount val="1"/>
                <c:pt idx="0">
                  <c:v>Tipo de vehículo</c:v>
                </c:pt>
              </c:strCache>
            </c:strRef>
          </c:tx>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invertIfNegative val="0"/>
          <c:dPt>
            <c:idx val="0"/>
            <c:invertIfNegative val="0"/>
            <c:bubble3D val="0"/>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extLst>
              <c:ext xmlns:c16="http://schemas.microsoft.com/office/drawing/2014/chart" uri="{C3380CC4-5D6E-409C-BE32-E72D297353CC}">
                <c16:uniqueId val="{00000001-11AB-45D1-8E1F-580671EB9CE9}"/>
              </c:ext>
            </c:extLst>
          </c:dPt>
          <c:dPt>
            <c:idx val="1"/>
            <c:invertIfNegative val="0"/>
            <c:bubble3D val="0"/>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extLst>
              <c:ext xmlns:c16="http://schemas.microsoft.com/office/drawing/2014/chart" uri="{C3380CC4-5D6E-409C-BE32-E72D297353CC}">
                <c16:uniqueId val="{00000003-11AB-45D1-8E1F-580671EB9CE9}"/>
              </c:ext>
            </c:extLst>
          </c:dPt>
          <c:dPt>
            <c:idx val="2"/>
            <c:invertIfNegative val="0"/>
            <c:bubble3D val="0"/>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extLst>
              <c:ext xmlns:c16="http://schemas.microsoft.com/office/drawing/2014/chart" uri="{C3380CC4-5D6E-409C-BE32-E72D297353CC}">
                <c16:uniqueId val="{00000005-11AB-45D1-8E1F-580671EB9CE9}"/>
              </c:ext>
            </c:extLst>
          </c:dPt>
          <c:dPt>
            <c:idx val="3"/>
            <c:invertIfNegative val="0"/>
            <c:bubble3D val="0"/>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extLst>
              <c:ext xmlns:c16="http://schemas.microsoft.com/office/drawing/2014/chart" uri="{C3380CC4-5D6E-409C-BE32-E72D297353CC}">
                <c16:uniqueId val="{00000007-11AB-45D1-8E1F-580671EB9CE9}"/>
              </c:ext>
            </c:extLst>
          </c:dPt>
          <c:dPt>
            <c:idx val="4"/>
            <c:invertIfNegative val="0"/>
            <c:bubble3D val="0"/>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extLst>
              <c:ext xmlns:c16="http://schemas.microsoft.com/office/drawing/2014/chart" uri="{C3380CC4-5D6E-409C-BE32-E72D297353CC}">
                <c16:uniqueId val="{00000009-11AB-45D1-8E1F-580671EB9CE9}"/>
              </c:ext>
            </c:extLst>
          </c:dPt>
          <c:dPt>
            <c:idx val="5"/>
            <c:invertIfNegative val="0"/>
            <c:bubble3D val="0"/>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extLst>
              <c:ext xmlns:c16="http://schemas.microsoft.com/office/drawing/2014/chart" uri="{C3380CC4-5D6E-409C-BE32-E72D297353CC}">
                <c16:uniqueId val="{0000000B-11AB-45D1-8E1F-580671EB9CE9}"/>
              </c:ext>
            </c:extLst>
          </c:dPt>
          <c:dPt>
            <c:idx val="6"/>
            <c:invertIfNegative val="0"/>
            <c:bubble3D val="0"/>
            <c:spPr>
              <a:solidFill>
                <a:schemeClr val="accent5">
                  <a:lumMod val="75000"/>
                </a:schemeClr>
              </a:solidFill>
              <a:ln w="9525" cap="flat" cmpd="sng" algn="ctr">
                <a:solidFill>
                  <a:schemeClr val="accent1">
                    <a:lumMod val="75000"/>
                  </a:schemeClr>
                </a:solidFill>
                <a:round/>
              </a:ln>
              <a:effectLst/>
              <a:scene3d>
                <a:camera prst="orthographicFront"/>
                <a:lightRig rig="threePt" dir="t"/>
              </a:scene3d>
              <a:sp3d contourW="9525">
                <a:bevelT w="38100" h="38100"/>
                <a:contourClr>
                  <a:schemeClr val="accent1">
                    <a:lumMod val="75000"/>
                  </a:schemeClr>
                </a:contourClr>
              </a:sp3d>
            </c:spPr>
            <c:extLst>
              <c:ext xmlns:c16="http://schemas.microsoft.com/office/drawing/2014/chart" uri="{C3380CC4-5D6E-409C-BE32-E72D297353CC}">
                <c16:uniqueId val="{0000000D-11AB-45D1-8E1F-580671EB9CE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Hoja1!$A$2:$A$9</c:f>
              <c:strCache>
                <c:ptCount val="8"/>
                <c:pt idx="0">
                  <c:v>Turismo</c:v>
                </c:pt>
                <c:pt idx="1">
                  <c:v>Ciclomotor/Motocicleta</c:v>
                </c:pt>
                <c:pt idx="2">
                  <c:v>Bicicleta</c:v>
                </c:pt>
                <c:pt idx="3">
                  <c:v>Furgoneta</c:v>
                </c:pt>
                <c:pt idx="4">
                  <c:v>Vehículo articulado</c:v>
                </c:pt>
                <c:pt idx="5">
                  <c:v>Camión</c:v>
                </c:pt>
                <c:pt idx="6">
                  <c:v>Maquinaria de obras y agrícola*</c:v>
                </c:pt>
                <c:pt idx="7">
                  <c:v>Otros**</c:v>
                </c:pt>
              </c:strCache>
            </c:strRef>
          </c:cat>
          <c:val>
            <c:numRef>
              <c:f>Hoja1!$B$2:$B$9</c:f>
              <c:numCache>
                <c:formatCode>0.0%</c:formatCode>
                <c:ptCount val="8"/>
                <c:pt idx="0">
                  <c:v>0.47199999999999998</c:v>
                </c:pt>
                <c:pt idx="1">
                  <c:v>0.36699999999999999</c:v>
                </c:pt>
                <c:pt idx="2">
                  <c:v>0.05</c:v>
                </c:pt>
                <c:pt idx="3">
                  <c:v>3.9E-2</c:v>
                </c:pt>
                <c:pt idx="4">
                  <c:v>2.5000000000000001E-2</c:v>
                </c:pt>
                <c:pt idx="5">
                  <c:v>1.4999999999999999E-2</c:v>
                </c:pt>
                <c:pt idx="6">
                  <c:v>1.4999999999999999E-2</c:v>
                </c:pt>
                <c:pt idx="7">
                  <c:v>1.7000000000000001E-2</c:v>
                </c:pt>
              </c:numCache>
            </c:numRef>
          </c:val>
          <c:extLst>
            <c:ext xmlns:c16="http://schemas.microsoft.com/office/drawing/2014/chart" uri="{C3380CC4-5D6E-409C-BE32-E72D297353CC}">
              <c16:uniqueId val="{0000000E-11AB-45D1-8E1F-580671EB9CE9}"/>
            </c:ext>
          </c:extLst>
        </c:ser>
        <c:dLbls>
          <c:showLegendKey val="0"/>
          <c:showVal val="1"/>
          <c:showCatName val="0"/>
          <c:showSerName val="0"/>
          <c:showPercent val="0"/>
          <c:showBubbleSize val="0"/>
        </c:dLbls>
        <c:gapWidth val="65"/>
        <c:shape val="box"/>
        <c:axId val="1228596976"/>
        <c:axId val="1350377072"/>
        <c:axId val="0"/>
      </c:bar3DChart>
      <c:catAx>
        <c:axId val="1228596976"/>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lgn="just">
              <a:defRPr sz="1200" b="0" i="0" u="none" strike="noStrike" kern="1200" cap="all" baseline="0">
                <a:solidFill>
                  <a:schemeClr val="tx1"/>
                </a:solidFill>
                <a:latin typeface="Corbel" panose="020B0503020204020204" pitchFamily="34" charset="0"/>
                <a:ea typeface="+mn-ea"/>
                <a:cs typeface="+mn-cs"/>
              </a:defRPr>
            </a:pPr>
            <a:endParaRPr lang="es-ES"/>
          </a:p>
        </c:txPr>
        <c:crossAx val="1350377072"/>
        <c:crosses val="autoZero"/>
        <c:auto val="0"/>
        <c:lblAlgn val="ctr"/>
        <c:lblOffset val="100"/>
        <c:noMultiLvlLbl val="0"/>
      </c:catAx>
      <c:valAx>
        <c:axId val="1350377072"/>
        <c:scaling>
          <c:orientation val="minMax"/>
        </c:scaling>
        <c:delete val="0"/>
        <c:axPos val="t"/>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1228596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540694630591388"/>
          <c:y val="1.7351046090447908E-2"/>
          <c:w val="0.67645543642151118"/>
          <c:h val="0.96558774682915105"/>
        </c:manualLayout>
      </c:layout>
      <c:pie3DChart>
        <c:varyColors val="1"/>
        <c:ser>
          <c:idx val="0"/>
          <c:order val="0"/>
          <c:tx>
            <c:strRef>
              <c:f>Hoja1!$B$1</c:f>
              <c:strCache>
                <c:ptCount val="1"/>
                <c:pt idx="0">
                  <c:v>PORCENTAJE FALLECIDOS</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053F-49A7-A71C-4419A394CE61}"/>
              </c:ext>
            </c:extLst>
          </c:dPt>
          <c:dPt>
            <c:idx val="1"/>
            <c:bubble3D val="0"/>
            <c:spPr>
              <a:solidFill>
                <a:srgbClr val="FFC000">
                  <a:alpha val="90000"/>
                </a:srgb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053F-49A7-A71C-4419A394CE61}"/>
              </c:ext>
            </c:extLst>
          </c:dPt>
          <c:dLbls>
            <c:dLbl>
              <c:idx val="0"/>
              <c:layout>
                <c:manualLayout>
                  <c:x val="-0.20594146781144476"/>
                  <c:y val="4.6804176230307033E-2"/>
                </c:manualLayout>
              </c:layout>
              <c:numFmt formatCode="0.0%" sourceLinked="0"/>
              <c:spPr>
                <a:solidFill>
                  <a:schemeClr val="lt1">
                    <a:alpha val="90000"/>
                  </a:schemeClr>
                </a:solidFill>
                <a:ln w="12700" cap="flat" cmpd="sng" algn="ctr">
                  <a:solidFill>
                    <a:schemeClr val="accent4"/>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effectLst/>
                      <a:latin typeface="Corbel" panose="020B0503020204020204"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2846297011373262"/>
                      <c:h val="0.20761804073271611"/>
                    </c:manualLayout>
                  </c15:layout>
                </c:ext>
                <c:ext xmlns:c16="http://schemas.microsoft.com/office/drawing/2014/chart" uri="{C3380CC4-5D6E-409C-BE32-E72D297353CC}">
                  <c16:uniqueId val="{00000001-053F-49A7-A71C-4419A394CE61}"/>
                </c:ext>
              </c:extLst>
            </c:dLbl>
            <c:dLbl>
              <c:idx val="1"/>
              <c:layout>
                <c:manualLayout>
                  <c:x val="0.24307328455616029"/>
                  <c:y val="-9.4654864121320889E-2"/>
                </c:manualLayout>
              </c:layout>
              <c:numFmt formatCode="0.0%" sourceLinked="0"/>
              <c:spPr>
                <a:solidFill>
                  <a:schemeClr val="lt1">
                    <a:alpha val="90000"/>
                  </a:schemeClr>
                </a:solidFill>
                <a:ln w="12700" cap="flat" cmpd="sng" algn="ctr">
                  <a:solidFill>
                    <a:schemeClr val="accent1"/>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effectLst/>
                      <a:latin typeface="Corbel" panose="020B0503020204020204"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1497231953748497"/>
                      <c:h val="0.22194763436180137"/>
                    </c:manualLayout>
                  </c15:layout>
                </c:ext>
                <c:ext xmlns:c16="http://schemas.microsoft.com/office/drawing/2014/chart" uri="{C3380CC4-5D6E-409C-BE32-E72D297353CC}">
                  <c16:uniqueId val="{00000003-053F-49A7-A71C-4419A394CE61}"/>
                </c:ext>
              </c:extLst>
            </c:dLbl>
            <c:numFmt formatCode="0.0%" sourceLinked="0"/>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tx1"/>
                    </a:solidFill>
                    <a:effectLst/>
                    <a:latin typeface="Corbel" panose="020B0503020204020204" pitchFamily="34" charset="0"/>
                    <a:ea typeface="+mn-ea"/>
                    <a:cs typeface="+mn-cs"/>
                  </a:defRPr>
                </a:pPr>
                <a:endParaRPr lang="es-E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Hoja1!$A$2:$A$3</c:f>
              <c:strCache>
                <c:ptCount val="2"/>
                <c:pt idx="0">
                  <c:v>POSITIVOS (n=291)</c:v>
                </c:pt>
                <c:pt idx="1">
                  <c:v>NEGATIVOS (n=306)</c:v>
                </c:pt>
              </c:strCache>
            </c:strRef>
          </c:cat>
          <c:val>
            <c:numRef>
              <c:f>Hoja1!$B$2:$B$3</c:f>
              <c:numCache>
                <c:formatCode>0.0%</c:formatCode>
                <c:ptCount val="2"/>
                <c:pt idx="0">
                  <c:v>0.48699999999999999</c:v>
                </c:pt>
                <c:pt idx="1">
                  <c:v>0.51300000000000001</c:v>
                </c:pt>
              </c:numCache>
            </c:numRef>
          </c:val>
          <c:extLst>
            <c:ext xmlns:c16="http://schemas.microsoft.com/office/drawing/2014/chart" uri="{C3380CC4-5D6E-409C-BE32-E72D297353CC}">
              <c16:uniqueId val="{00000004-053F-49A7-A71C-4419A394CE61}"/>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0"/>
      <c:rotY val="0"/>
      <c:depthPercent val="60"/>
      <c:rAngAx val="0"/>
      <c:perspective val="100"/>
    </c:view3D>
    <c:floor>
      <c:thickness val="0"/>
      <c:spPr>
        <a:solidFill>
          <a:schemeClr val="bg1"/>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744675965363217E-2"/>
          <c:y val="0.1386503489685785"/>
          <c:w val="0.89563873600936295"/>
          <c:h val="0.65365013583828335"/>
        </c:manualLayout>
      </c:layout>
      <c:bar3DChart>
        <c:barDir val="col"/>
        <c:grouping val="stacked"/>
        <c:varyColors val="0"/>
        <c:ser>
          <c:idx val="0"/>
          <c:order val="0"/>
          <c:tx>
            <c:strRef>
              <c:f>Hoja1!$B$1</c:f>
              <c:strCache>
                <c:ptCount val="1"/>
                <c:pt idx="0">
                  <c:v>Positivos</c:v>
                </c:pt>
              </c:strCache>
            </c:strRef>
          </c:tx>
          <c:spPr>
            <a:solidFill>
              <a:schemeClr val="accent5">
                <a:lumMod val="75000"/>
              </a:schemeClr>
            </a:solidFill>
            <a:ln w="9525" cap="flat" cmpd="sng" algn="ctr">
              <a:noFill/>
              <a:round/>
            </a:ln>
            <a:effectLst/>
            <a:scene3d>
              <a:camera prst="orthographicFront"/>
              <a:lightRig rig="threePt" dir="t"/>
            </a:scene3d>
            <a:sp3d>
              <a:bevelT w="25400" h="25400"/>
              <a:bevelB/>
              <a:contourClr>
                <a:srgbClr val="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Hoja1!$B$2:$B$13</c:f>
              <c:numCache>
                <c:formatCode>0.0%</c:formatCode>
                <c:ptCount val="12"/>
                <c:pt idx="0">
                  <c:v>4.02E-2</c:v>
                </c:pt>
                <c:pt idx="1">
                  <c:v>4.36E-2</c:v>
                </c:pt>
                <c:pt idx="2">
                  <c:v>2.01E-2</c:v>
                </c:pt>
                <c:pt idx="3">
                  <c:v>1.5100000000000001E-2</c:v>
                </c:pt>
                <c:pt idx="4">
                  <c:v>3.6900000000000002E-2</c:v>
                </c:pt>
                <c:pt idx="5">
                  <c:v>3.3500000000000002E-2</c:v>
                </c:pt>
                <c:pt idx="6">
                  <c:v>0.06</c:v>
                </c:pt>
                <c:pt idx="7">
                  <c:v>4.4999999999999998E-2</c:v>
                </c:pt>
                <c:pt idx="8">
                  <c:v>6.4000000000000001E-2</c:v>
                </c:pt>
                <c:pt idx="9">
                  <c:v>4.7E-2</c:v>
                </c:pt>
                <c:pt idx="10">
                  <c:v>3.4000000000000002E-2</c:v>
                </c:pt>
                <c:pt idx="11">
                  <c:v>4.9000000000000002E-2</c:v>
                </c:pt>
              </c:numCache>
            </c:numRef>
          </c:val>
          <c:extLst>
            <c:ext xmlns:c16="http://schemas.microsoft.com/office/drawing/2014/chart" uri="{C3380CC4-5D6E-409C-BE32-E72D297353CC}">
              <c16:uniqueId val="{00000000-D641-4A2E-B37F-FD72EE6768F3}"/>
            </c:ext>
          </c:extLst>
        </c:ser>
        <c:ser>
          <c:idx val="1"/>
          <c:order val="1"/>
          <c:tx>
            <c:strRef>
              <c:f>Hoja1!$C$1</c:f>
              <c:strCache>
                <c:ptCount val="1"/>
                <c:pt idx="0">
                  <c:v>Negativos</c:v>
                </c:pt>
              </c:strCache>
            </c:strRef>
          </c:tx>
          <c:spPr>
            <a:solidFill>
              <a:srgbClr val="FFC000"/>
            </a:solidFill>
            <a:ln w="9525" cap="flat" cmpd="sng" algn="ctr">
              <a:noFill/>
              <a:round/>
            </a:ln>
            <a:effectLst/>
            <a:scene3d>
              <a:camera prst="orthographicFront"/>
              <a:lightRig rig="threePt" dir="t"/>
            </a:scene3d>
            <a:sp3d>
              <a:bevelT w="25400" h="25400"/>
              <a:bevelB/>
              <a:contourClr>
                <a:srgbClr val="000000"/>
              </a:contourClr>
            </a:sp3d>
          </c:spPr>
          <c:invertIfNegative val="0"/>
          <c:dLbls>
            <c:dLbl>
              <c:idx val="3"/>
              <c:layout>
                <c:manualLayout>
                  <c:x val="2.3518344308560675E-3"/>
                  <c:y val="-7.79727095516569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41-4A2E-B37F-FD72EE6768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orbel" panose="020B05030202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Hoja1!$C$2:$C$13</c:f>
              <c:numCache>
                <c:formatCode>0.0%</c:formatCode>
                <c:ptCount val="12"/>
                <c:pt idx="0">
                  <c:v>4.8599999999999997E-2</c:v>
                </c:pt>
                <c:pt idx="1">
                  <c:v>4.8599999999999997E-2</c:v>
                </c:pt>
                <c:pt idx="2">
                  <c:v>2.6800000000000001E-2</c:v>
                </c:pt>
                <c:pt idx="3">
                  <c:v>6.7000000000000002E-3</c:v>
                </c:pt>
                <c:pt idx="4">
                  <c:v>3.5200000000000002E-2</c:v>
                </c:pt>
                <c:pt idx="5">
                  <c:v>1.84E-2</c:v>
                </c:pt>
                <c:pt idx="6">
                  <c:v>7.3999999999999996E-2</c:v>
                </c:pt>
                <c:pt idx="7">
                  <c:v>4.4999999999999998E-2</c:v>
                </c:pt>
                <c:pt idx="8">
                  <c:v>6.2E-2</c:v>
                </c:pt>
                <c:pt idx="9">
                  <c:v>6.4000000000000001E-2</c:v>
                </c:pt>
                <c:pt idx="10">
                  <c:v>3.5000000000000003E-2</c:v>
                </c:pt>
                <c:pt idx="11">
                  <c:v>4.9000000000000002E-2</c:v>
                </c:pt>
              </c:numCache>
            </c:numRef>
          </c:val>
          <c:extLst>
            <c:ext xmlns:c16="http://schemas.microsoft.com/office/drawing/2014/chart" uri="{C3380CC4-5D6E-409C-BE32-E72D297353CC}">
              <c16:uniqueId val="{00000002-D641-4A2E-B37F-FD72EE6768F3}"/>
            </c:ext>
          </c:extLst>
        </c:ser>
        <c:dLbls>
          <c:showLegendKey val="0"/>
          <c:showVal val="1"/>
          <c:showCatName val="0"/>
          <c:showSerName val="0"/>
          <c:showPercent val="0"/>
          <c:showBubbleSize val="0"/>
        </c:dLbls>
        <c:gapWidth val="41"/>
        <c:gapDepth val="138"/>
        <c:shape val="box"/>
        <c:axId val="1228596976"/>
        <c:axId val="1350377072"/>
        <c:axId val="0"/>
      </c:bar3DChart>
      <c:catAx>
        <c:axId val="12285969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5400000" spcFirstLastPara="1" vertOverflow="ellipsis" wrap="square" anchor="ctr" anchorCtr="1"/>
          <a:lstStyle/>
          <a:p>
            <a:pPr>
              <a:defRPr sz="900" b="0" i="0" u="none" strike="noStrike" kern="1200" cap="all" baseline="0">
                <a:solidFill>
                  <a:schemeClr val="tx1"/>
                </a:solidFill>
                <a:latin typeface="Corbel" panose="020B0503020204020204" pitchFamily="34" charset="0"/>
                <a:ea typeface="+mn-ea"/>
                <a:cs typeface="+mn-cs"/>
              </a:defRPr>
            </a:pPr>
            <a:endParaRPr lang="es-ES"/>
          </a:p>
        </c:txPr>
        <c:crossAx val="1350377072"/>
        <c:crosses val="autoZero"/>
        <c:auto val="1"/>
        <c:lblAlgn val="ctr"/>
        <c:lblOffset val="100"/>
        <c:noMultiLvlLbl val="0"/>
      </c:catAx>
      <c:valAx>
        <c:axId val="135037707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s-ES"/>
          </a:p>
        </c:txPr>
        <c:crossAx val="12285969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orbel" panose="020B0503020204020204"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540694630591388"/>
          <c:y val="1.7351046090447908E-2"/>
          <c:w val="0.67645543642151118"/>
          <c:h val="0.96558774682915105"/>
        </c:manualLayout>
      </c:layout>
      <c:pie3DChart>
        <c:varyColors val="1"/>
        <c:ser>
          <c:idx val="0"/>
          <c:order val="0"/>
          <c:tx>
            <c:strRef>
              <c:f>Hoja1!$B$1</c:f>
              <c:strCache>
                <c:ptCount val="1"/>
                <c:pt idx="0">
                  <c:v>PORCENTAJE FALLECIDOS</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053F-49A7-A71C-4419A394CE61}"/>
              </c:ext>
            </c:extLst>
          </c:dPt>
          <c:dPt>
            <c:idx val="1"/>
            <c:bubble3D val="0"/>
            <c:spPr>
              <a:solidFill>
                <a:srgbClr val="FFC000">
                  <a:alpha val="90000"/>
                </a:srgb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053F-49A7-A71C-4419A394CE61}"/>
              </c:ext>
            </c:extLst>
          </c:dPt>
          <c:dLbls>
            <c:dLbl>
              <c:idx val="0"/>
              <c:layout>
                <c:manualLayout>
                  <c:x val="-0.20594146652581596"/>
                  <c:y val="8.2708301615282503E-2"/>
                </c:manualLayout>
              </c:layout>
              <c:tx>
                <c:rich>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effectLst/>
                        <a:latin typeface="Corbel" panose="020B0503020204020204" pitchFamily="34" charset="0"/>
                        <a:ea typeface="+mn-ea"/>
                        <a:cs typeface="+mn-cs"/>
                      </a:defRPr>
                    </a:pPr>
                    <a:fld id="{996A8155-B8AD-4F49-96C2-173E8340D4BD}" type="CATEGORYNAME">
                      <a:rPr lang="en-US" sz="1200"/>
                      <a:pPr>
                        <a:defRPr sz="1200" b="1">
                          <a:solidFill>
                            <a:schemeClr val="tx1"/>
                          </a:solidFill>
                          <a:latin typeface="Corbel" panose="020B0503020204020204" pitchFamily="34" charset="0"/>
                        </a:defRPr>
                      </a:pPr>
                      <a:t>[NOMBRE DE CATEGORÍA]</a:t>
                    </a:fld>
                    <a:r>
                      <a:rPr lang="en-US" sz="1200" baseline="0" dirty="0"/>
                      <a:t>
</a:t>
                    </a:r>
                    <a:fld id="{90F1A87A-3700-47FF-B820-AAB0F8206F68}" type="PERCENTAGE">
                      <a:rPr lang="en-US" sz="1600" baseline="0"/>
                      <a:pPr>
                        <a:defRPr sz="1200" b="1">
                          <a:solidFill>
                            <a:schemeClr val="tx1"/>
                          </a:solidFill>
                          <a:latin typeface="Corbel" panose="020B0503020204020204" pitchFamily="34" charset="0"/>
                        </a:defRPr>
                      </a:pPr>
                      <a:t>[PORCENTAJE]</a:t>
                    </a:fld>
                    <a:endParaRPr lang="en-US" sz="1200" baseline="0" dirty="0"/>
                  </a:p>
                </c:rich>
              </c:tx>
              <c:numFmt formatCode="0.0%" sourceLinked="0"/>
              <c:spPr>
                <a:solidFill>
                  <a:schemeClr val="lt1">
                    <a:alpha val="90000"/>
                  </a:schemeClr>
                </a:solidFill>
                <a:ln w="12700" cap="flat" cmpd="sng" algn="ctr">
                  <a:solidFill>
                    <a:schemeClr val="accent4"/>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effectLst/>
                      <a:latin typeface="Corbel" panose="020B0503020204020204"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2846297268499025"/>
                      <c:h val="0.27942629150266707"/>
                    </c:manualLayout>
                  </c15:layout>
                  <c15:dlblFieldTable/>
                  <c15:showDataLabelsRange val="0"/>
                </c:ext>
                <c:ext xmlns:c16="http://schemas.microsoft.com/office/drawing/2014/chart" uri="{C3380CC4-5D6E-409C-BE32-E72D297353CC}">
                  <c16:uniqueId val="{00000001-053F-49A7-A71C-4419A394CE61}"/>
                </c:ext>
              </c:extLst>
            </c:dLbl>
            <c:dLbl>
              <c:idx val="1"/>
              <c:layout>
                <c:manualLayout>
                  <c:x val="0.24307328455616029"/>
                  <c:y val="-9.4654864121320889E-2"/>
                </c:manualLayout>
              </c:layout>
              <c:numFmt formatCode="0.0%" sourceLinked="0"/>
              <c:spPr>
                <a:solidFill>
                  <a:schemeClr val="lt1">
                    <a:alpha val="90000"/>
                  </a:schemeClr>
                </a:solidFill>
                <a:ln w="12700" cap="flat" cmpd="sng" algn="ctr">
                  <a:solidFill>
                    <a:schemeClr val="accent1"/>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effectLst/>
                      <a:latin typeface="Corbel" panose="020B0503020204020204"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1497231953748497"/>
                      <c:h val="0.22194763436180137"/>
                    </c:manualLayout>
                  </c15:layout>
                </c:ext>
                <c:ext xmlns:c16="http://schemas.microsoft.com/office/drawing/2014/chart" uri="{C3380CC4-5D6E-409C-BE32-E72D297353CC}">
                  <c16:uniqueId val="{00000003-053F-49A7-A71C-4419A394CE61}"/>
                </c:ext>
              </c:extLst>
            </c:dLbl>
            <c:numFmt formatCode="0.0%" sourceLinked="0"/>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tx1"/>
                    </a:solidFill>
                    <a:effectLst/>
                    <a:latin typeface="Corbel" panose="020B0503020204020204" pitchFamily="34" charset="0"/>
                    <a:ea typeface="+mn-ea"/>
                    <a:cs typeface="+mn-cs"/>
                  </a:defRPr>
                </a:pPr>
                <a:endParaRPr lang="es-E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Hoja1!$A$2:$A$3</c:f>
              <c:strCache>
                <c:ptCount val="2"/>
                <c:pt idx="0">
                  <c:v>POSITIVOS (n=291)</c:v>
                </c:pt>
                <c:pt idx="1">
                  <c:v>NEGATIVOS (n=306)</c:v>
                </c:pt>
              </c:strCache>
            </c:strRef>
          </c:cat>
          <c:val>
            <c:numRef>
              <c:f>Hoja1!$B$2:$B$3</c:f>
              <c:numCache>
                <c:formatCode>0.0%</c:formatCode>
                <c:ptCount val="2"/>
                <c:pt idx="0">
                  <c:v>0.48699999999999999</c:v>
                </c:pt>
                <c:pt idx="1">
                  <c:v>0.51300000000000001</c:v>
                </c:pt>
              </c:numCache>
            </c:numRef>
          </c:val>
          <c:extLst>
            <c:ext xmlns:c16="http://schemas.microsoft.com/office/drawing/2014/chart" uri="{C3380CC4-5D6E-409C-BE32-E72D297353CC}">
              <c16:uniqueId val="{00000004-053F-49A7-A71C-4419A394CE61}"/>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5">
  <a:schemeClr val="accent2"/>
</cs:colorStyle>
</file>

<file path=ppt/charts/colors21.xml><?xml version="1.0" encoding="utf-8"?>
<cs:colorStyle xmlns:cs="http://schemas.microsoft.com/office/drawing/2012/chartStyle" xmlns:a="http://schemas.openxmlformats.org/drawingml/2006/main" meth="withinLinear" id="15">
  <a:schemeClr val="accent2"/>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tx1"/>
    </cs:fontRef>
    <cs:spPr>
      <a:sp3d/>
    </cs:spPr>
  </cs:wall>
</cs:chartStyle>
</file>

<file path=ppt/charts/style13.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tx1"/>
    </cs:fontRef>
    <cs:spPr>
      <a:sp3d/>
    </cs:spPr>
  </cs:wall>
</cs:chartStyle>
</file>

<file path=ppt/charts/style14.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tx1"/>
    </cs:fontRef>
    <cs:spPr>
      <a:sp3d/>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4.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tx1"/>
    </cs:fontRef>
    <cs:spPr>
      <a:sp3d/>
    </cs:spPr>
  </cs:wall>
</cs:chartStyle>
</file>

<file path=ppt/charts/style3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8.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pPr rtl="0"/>
            <a:fld id="{FAD67AFF-0AE5-4D8B-883A-95F7023E07EC}" type="datetime1">
              <a:rPr lang="es-ES" smtClean="0"/>
              <a:t>12/07/2021</a:t>
            </a:fld>
            <a:endParaRPr lang="es-ES" dirty="0"/>
          </a:p>
        </p:txBody>
      </p:sp>
      <p:sp>
        <p:nvSpPr>
          <p:cNvPr id="4" name="Marcador de posición de pie de página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pPr rtl="0"/>
            <a:fld id="{B2977E94-A6AB-4E02-8E43-E89F9CF4757F}" type="slidenum">
              <a:rPr lang="es-ES"/>
              <a:t>‹Nº›</a:t>
            </a:fld>
            <a:endParaRPr lang="es-ES"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pPr rtl="0"/>
            <a:fld id="{C7D46D3C-0821-4916-87E8-732AE60A7DD6}" type="datetime1">
              <a:rPr lang="es-ES" noProof="0" smtClean="0"/>
              <a:t>12/07/2021</a:t>
            </a:fld>
            <a:endParaRPr lang="es-ES" noProof="0" dirty="0"/>
          </a:p>
        </p:txBody>
      </p:sp>
      <p:sp>
        <p:nvSpPr>
          <p:cNvPr id="4" name="Marcador de posición de imagen de diapositiva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pPr rtl="0"/>
            <a:fld id="{DED491D0-8E1B-49C7-849B-A28568D94497}" type="slidenum">
              <a:rPr lang="es-ES" noProof="0"/>
              <a:t>‹Nº›</a:t>
            </a:fld>
            <a:endParaRPr lang="es-ES" noProof="0"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smtClean="0"/>
              <a:t>1</a:t>
            </a:fld>
            <a:endParaRPr lang="es-ES"/>
          </a:p>
        </p:txBody>
      </p:sp>
    </p:spTree>
    <p:extLst>
      <p:ext uri="{BB962C8B-B14F-4D97-AF65-F5344CB8AC3E}">
        <p14:creationId xmlns:p14="http://schemas.microsoft.com/office/powerpoint/2010/main" val="2388828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11</a:t>
            </a:fld>
            <a:endParaRPr lang="es-ES" noProof="0" dirty="0"/>
          </a:p>
        </p:txBody>
      </p:sp>
    </p:spTree>
    <p:extLst>
      <p:ext uri="{BB962C8B-B14F-4D97-AF65-F5344CB8AC3E}">
        <p14:creationId xmlns:p14="http://schemas.microsoft.com/office/powerpoint/2010/main" val="395076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12</a:t>
            </a:fld>
            <a:endParaRPr lang="es-ES" noProof="0" dirty="0"/>
          </a:p>
        </p:txBody>
      </p:sp>
    </p:spTree>
    <p:extLst>
      <p:ext uri="{BB962C8B-B14F-4D97-AF65-F5344CB8AC3E}">
        <p14:creationId xmlns:p14="http://schemas.microsoft.com/office/powerpoint/2010/main" val="389222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491D0-8E1B-49C7-849B-A28568D94497}" type="slidenum">
              <a:rPr kumimoji="0" lang="es-ES" sz="1200" b="0" i="0" u="none" strike="noStrike" kern="1200" cap="none" spc="0" normalizeH="0" baseline="0" noProof="0" smtClean="0">
                <a:ln>
                  <a:noFill/>
                </a:ln>
                <a:solidFill>
                  <a:srgbClr val="3C474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dirty="0">
              <a:ln>
                <a:noFill/>
              </a:ln>
              <a:solidFill>
                <a:srgbClr val="3C474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228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14</a:t>
            </a:fld>
            <a:endParaRPr lang="es-ES" noProof="0" dirty="0"/>
          </a:p>
        </p:txBody>
      </p:sp>
    </p:spTree>
    <p:extLst>
      <p:ext uri="{BB962C8B-B14F-4D97-AF65-F5344CB8AC3E}">
        <p14:creationId xmlns:p14="http://schemas.microsoft.com/office/powerpoint/2010/main" val="135567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15</a:t>
            </a:fld>
            <a:endParaRPr lang="es-ES" noProof="0" dirty="0"/>
          </a:p>
        </p:txBody>
      </p:sp>
    </p:spTree>
    <p:extLst>
      <p:ext uri="{BB962C8B-B14F-4D97-AF65-F5344CB8AC3E}">
        <p14:creationId xmlns:p14="http://schemas.microsoft.com/office/powerpoint/2010/main" val="3967322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16</a:t>
            </a:fld>
            <a:endParaRPr lang="es-ES" noProof="0" dirty="0"/>
          </a:p>
        </p:txBody>
      </p:sp>
    </p:spTree>
    <p:extLst>
      <p:ext uri="{BB962C8B-B14F-4D97-AF65-F5344CB8AC3E}">
        <p14:creationId xmlns:p14="http://schemas.microsoft.com/office/powerpoint/2010/main" val="1493026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17</a:t>
            </a:fld>
            <a:endParaRPr lang="es-ES" noProof="0" dirty="0"/>
          </a:p>
        </p:txBody>
      </p:sp>
    </p:spTree>
    <p:extLst>
      <p:ext uri="{BB962C8B-B14F-4D97-AF65-F5344CB8AC3E}">
        <p14:creationId xmlns:p14="http://schemas.microsoft.com/office/powerpoint/2010/main" val="2139009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18</a:t>
            </a:fld>
            <a:endParaRPr lang="es-ES" noProof="0" dirty="0"/>
          </a:p>
        </p:txBody>
      </p:sp>
    </p:spTree>
    <p:extLst>
      <p:ext uri="{BB962C8B-B14F-4D97-AF65-F5344CB8AC3E}">
        <p14:creationId xmlns:p14="http://schemas.microsoft.com/office/powerpoint/2010/main" val="3566583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19</a:t>
            </a:fld>
            <a:endParaRPr lang="es-ES" noProof="0" dirty="0"/>
          </a:p>
        </p:txBody>
      </p:sp>
    </p:spTree>
    <p:extLst>
      <p:ext uri="{BB962C8B-B14F-4D97-AF65-F5344CB8AC3E}">
        <p14:creationId xmlns:p14="http://schemas.microsoft.com/office/powerpoint/2010/main" val="496818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20</a:t>
            </a:fld>
            <a:endParaRPr lang="es-ES" noProof="0" dirty="0"/>
          </a:p>
        </p:txBody>
      </p:sp>
    </p:spTree>
    <p:extLst>
      <p:ext uri="{BB962C8B-B14F-4D97-AF65-F5344CB8AC3E}">
        <p14:creationId xmlns:p14="http://schemas.microsoft.com/office/powerpoint/2010/main" val="5658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a:t>
            </a:fld>
            <a:endParaRPr lang="es-ES" noProof="0" dirty="0"/>
          </a:p>
        </p:txBody>
      </p:sp>
    </p:spTree>
    <p:extLst>
      <p:ext uri="{BB962C8B-B14F-4D97-AF65-F5344CB8AC3E}">
        <p14:creationId xmlns:p14="http://schemas.microsoft.com/office/powerpoint/2010/main" val="1741003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21</a:t>
            </a:fld>
            <a:endParaRPr lang="es-ES" noProof="0" dirty="0"/>
          </a:p>
        </p:txBody>
      </p:sp>
    </p:spTree>
    <p:extLst>
      <p:ext uri="{BB962C8B-B14F-4D97-AF65-F5344CB8AC3E}">
        <p14:creationId xmlns:p14="http://schemas.microsoft.com/office/powerpoint/2010/main" val="418170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22</a:t>
            </a:fld>
            <a:endParaRPr lang="es-ES" noProof="0" dirty="0"/>
          </a:p>
        </p:txBody>
      </p:sp>
    </p:spTree>
    <p:extLst>
      <p:ext uri="{BB962C8B-B14F-4D97-AF65-F5344CB8AC3E}">
        <p14:creationId xmlns:p14="http://schemas.microsoft.com/office/powerpoint/2010/main" val="812344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491D0-8E1B-49C7-849B-A28568D94497}" type="slidenum">
              <a:rPr kumimoji="0" lang="es-ES" sz="1200" b="0" i="0" u="none" strike="noStrike" kern="1200" cap="none" spc="0" normalizeH="0" baseline="0" noProof="0" smtClean="0">
                <a:ln>
                  <a:noFill/>
                </a:ln>
                <a:solidFill>
                  <a:srgbClr val="3C474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dirty="0">
              <a:ln>
                <a:noFill/>
              </a:ln>
              <a:solidFill>
                <a:srgbClr val="3C474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404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24</a:t>
            </a:fld>
            <a:endParaRPr lang="es-ES" noProof="0" dirty="0"/>
          </a:p>
        </p:txBody>
      </p:sp>
    </p:spTree>
    <p:extLst>
      <p:ext uri="{BB962C8B-B14F-4D97-AF65-F5344CB8AC3E}">
        <p14:creationId xmlns:p14="http://schemas.microsoft.com/office/powerpoint/2010/main" val="3896059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25</a:t>
            </a:fld>
            <a:endParaRPr lang="es-ES" noProof="0" dirty="0"/>
          </a:p>
        </p:txBody>
      </p:sp>
    </p:spTree>
    <p:extLst>
      <p:ext uri="{BB962C8B-B14F-4D97-AF65-F5344CB8AC3E}">
        <p14:creationId xmlns:p14="http://schemas.microsoft.com/office/powerpoint/2010/main" val="3274978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26</a:t>
            </a:fld>
            <a:endParaRPr lang="es-ES" noProof="0" dirty="0"/>
          </a:p>
        </p:txBody>
      </p:sp>
    </p:spTree>
    <p:extLst>
      <p:ext uri="{BB962C8B-B14F-4D97-AF65-F5344CB8AC3E}">
        <p14:creationId xmlns:p14="http://schemas.microsoft.com/office/powerpoint/2010/main" val="422937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491D0-8E1B-49C7-849B-A28568D94497}" type="slidenum">
              <a:rPr kumimoji="0" lang="es-ES" sz="1200" b="0" i="0" u="none" strike="noStrike" kern="1200" cap="none" spc="0" normalizeH="0" baseline="0" noProof="0" smtClean="0">
                <a:ln>
                  <a:noFill/>
                </a:ln>
                <a:solidFill>
                  <a:srgbClr val="3C474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dirty="0">
              <a:ln>
                <a:noFill/>
              </a:ln>
              <a:solidFill>
                <a:srgbClr val="3C474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584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28</a:t>
            </a:fld>
            <a:endParaRPr lang="es-ES" noProof="0" dirty="0"/>
          </a:p>
        </p:txBody>
      </p:sp>
    </p:spTree>
    <p:extLst>
      <p:ext uri="{BB962C8B-B14F-4D97-AF65-F5344CB8AC3E}">
        <p14:creationId xmlns:p14="http://schemas.microsoft.com/office/powerpoint/2010/main" val="808986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491D0-8E1B-49C7-849B-A28568D94497}" type="slidenum">
              <a:rPr kumimoji="0" lang="es-ES" sz="1200" b="0" i="0" u="none" strike="noStrike" kern="1200" cap="none" spc="0" normalizeH="0" baseline="0" noProof="0" smtClean="0">
                <a:ln>
                  <a:noFill/>
                </a:ln>
                <a:solidFill>
                  <a:srgbClr val="3C474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dirty="0">
              <a:ln>
                <a:noFill/>
              </a:ln>
              <a:solidFill>
                <a:srgbClr val="3C474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199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491D0-8E1B-49C7-849B-A28568D94497}" type="slidenum">
              <a:rPr kumimoji="0" lang="es-ES" sz="1200" b="0" i="0" u="none" strike="noStrike" kern="1200" cap="none" spc="0" normalizeH="0" baseline="0" noProof="0" smtClean="0">
                <a:ln>
                  <a:noFill/>
                </a:ln>
                <a:solidFill>
                  <a:srgbClr val="3C474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dirty="0">
              <a:ln>
                <a:noFill/>
              </a:ln>
              <a:solidFill>
                <a:srgbClr val="3C474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57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4</a:t>
            </a:fld>
            <a:endParaRPr lang="es-ES" noProof="0" dirty="0"/>
          </a:p>
        </p:txBody>
      </p:sp>
    </p:spTree>
    <p:extLst>
      <p:ext uri="{BB962C8B-B14F-4D97-AF65-F5344CB8AC3E}">
        <p14:creationId xmlns:p14="http://schemas.microsoft.com/office/powerpoint/2010/main" val="2969747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31</a:t>
            </a:fld>
            <a:endParaRPr lang="es-ES" noProof="0" dirty="0"/>
          </a:p>
        </p:txBody>
      </p:sp>
    </p:spTree>
    <p:extLst>
      <p:ext uri="{BB962C8B-B14F-4D97-AF65-F5344CB8AC3E}">
        <p14:creationId xmlns:p14="http://schemas.microsoft.com/office/powerpoint/2010/main" val="3912199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32</a:t>
            </a:fld>
            <a:endParaRPr lang="es-ES" noProof="0" dirty="0"/>
          </a:p>
        </p:txBody>
      </p:sp>
    </p:spTree>
    <p:extLst>
      <p:ext uri="{BB962C8B-B14F-4D97-AF65-F5344CB8AC3E}">
        <p14:creationId xmlns:p14="http://schemas.microsoft.com/office/powerpoint/2010/main" val="583055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33</a:t>
            </a:fld>
            <a:endParaRPr lang="es-ES" noProof="0" dirty="0"/>
          </a:p>
        </p:txBody>
      </p:sp>
    </p:spTree>
    <p:extLst>
      <p:ext uri="{BB962C8B-B14F-4D97-AF65-F5344CB8AC3E}">
        <p14:creationId xmlns:p14="http://schemas.microsoft.com/office/powerpoint/2010/main" val="1219400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34</a:t>
            </a:fld>
            <a:endParaRPr lang="es-ES" noProof="0" dirty="0"/>
          </a:p>
        </p:txBody>
      </p:sp>
    </p:spTree>
    <p:extLst>
      <p:ext uri="{BB962C8B-B14F-4D97-AF65-F5344CB8AC3E}">
        <p14:creationId xmlns:p14="http://schemas.microsoft.com/office/powerpoint/2010/main" val="3807279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35</a:t>
            </a:fld>
            <a:endParaRPr lang="es-ES" noProof="0" dirty="0"/>
          </a:p>
        </p:txBody>
      </p:sp>
    </p:spTree>
    <p:extLst>
      <p:ext uri="{BB962C8B-B14F-4D97-AF65-F5344CB8AC3E}">
        <p14:creationId xmlns:p14="http://schemas.microsoft.com/office/powerpoint/2010/main" val="1210071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36</a:t>
            </a:fld>
            <a:endParaRPr lang="es-ES" noProof="0" dirty="0"/>
          </a:p>
        </p:txBody>
      </p:sp>
    </p:spTree>
    <p:extLst>
      <p:ext uri="{BB962C8B-B14F-4D97-AF65-F5344CB8AC3E}">
        <p14:creationId xmlns:p14="http://schemas.microsoft.com/office/powerpoint/2010/main" val="633885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37</a:t>
            </a:fld>
            <a:endParaRPr lang="es-ES" noProof="0" dirty="0"/>
          </a:p>
        </p:txBody>
      </p:sp>
    </p:spTree>
    <p:extLst>
      <p:ext uri="{BB962C8B-B14F-4D97-AF65-F5344CB8AC3E}">
        <p14:creationId xmlns:p14="http://schemas.microsoft.com/office/powerpoint/2010/main" val="397550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491D0-8E1B-49C7-849B-A28568D94497}" type="slidenum">
              <a:rPr kumimoji="0" lang="es-ES" sz="1200" b="0" i="0" u="none" strike="noStrike" kern="1200" cap="none" spc="0" normalizeH="0" baseline="0" noProof="0" smtClean="0">
                <a:ln>
                  <a:noFill/>
                </a:ln>
                <a:solidFill>
                  <a:srgbClr val="3C474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 sz="1200" b="0" i="0" u="none" strike="noStrike" kern="1200" cap="none" spc="0" normalizeH="0" baseline="0" noProof="0">
              <a:ln>
                <a:noFill/>
              </a:ln>
              <a:solidFill>
                <a:srgbClr val="3C474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44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5</a:t>
            </a:fld>
            <a:endParaRPr lang="es-ES" noProof="0" dirty="0"/>
          </a:p>
        </p:txBody>
      </p:sp>
    </p:spTree>
    <p:extLst>
      <p:ext uri="{BB962C8B-B14F-4D97-AF65-F5344CB8AC3E}">
        <p14:creationId xmlns:p14="http://schemas.microsoft.com/office/powerpoint/2010/main" val="393336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6</a:t>
            </a:fld>
            <a:endParaRPr lang="es-ES" noProof="0" dirty="0"/>
          </a:p>
        </p:txBody>
      </p:sp>
    </p:spTree>
    <p:extLst>
      <p:ext uri="{BB962C8B-B14F-4D97-AF65-F5344CB8AC3E}">
        <p14:creationId xmlns:p14="http://schemas.microsoft.com/office/powerpoint/2010/main" val="179798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7</a:t>
            </a:fld>
            <a:endParaRPr lang="es-ES" noProof="0" dirty="0"/>
          </a:p>
        </p:txBody>
      </p:sp>
    </p:spTree>
    <p:extLst>
      <p:ext uri="{BB962C8B-B14F-4D97-AF65-F5344CB8AC3E}">
        <p14:creationId xmlns:p14="http://schemas.microsoft.com/office/powerpoint/2010/main" val="117695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8</a:t>
            </a:fld>
            <a:endParaRPr lang="es-ES" noProof="0" dirty="0"/>
          </a:p>
        </p:txBody>
      </p:sp>
    </p:spTree>
    <p:extLst>
      <p:ext uri="{BB962C8B-B14F-4D97-AF65-F5344CB8AC3E}">
        <p14:creationId xmlns:p14="http://schemas.microsoft.com/office/powerpoint/2010/main" val="296076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491D0-8E1B-49C7-849B-A28568D94497}" type="slidenum">
              <a:rPr kumimoji="0" lang="es-ES" sz="1200" b="0" i="0" u="none" strike="noStrike" kern="1200" cap="none" spc="0" normalizeH="0" baseline="0" noProof="0" smtClean="0">
                <a:ln>
                  <a:noFill/>
                </a:ln>
                <a:solidFill>
                  <a:srgbClr val="3C474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dirty="0">
              <a:ln>
                <a:noFill/>
              </a:ln>
              <a:solidFill>
                <a:srgbClr val="3C474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77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10</a:t>
            </a:fld>
            <a:endParaRPr lang="es-ES" noProof="0" dirty="0"/>
          </a:p>
        </p:txBody>
      </p:sp>
    </p:spTree>
    <p:extLst>
      <p:ext uri="{BB962C8B-B14F-4D97-AF65-F5344CB8AC3E}">
        <p14:creationId xmlns:p14="http://schemas.microsoft.com/office/powerpoint/2010/main" val="3675079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11" name="Marcador de posición de fecha 3"/>
          <p:cNvSpPr>
            <a:spLocks noGrp="1"/>
          </p:cNvSpPr>
          <p:nvPr>
            <p:ph type="dt" sz="half" idx="10"/>
          </p:nvPr>
        </p:nvSpPr>
        <p:spPr/>
        <p:txBody>
          <a:bodyPr rtlCol="0"/>
          <a:lstStyle>
            <a:lvl1pPr>
              <a:defRPr>
                <a:solidFill>
                  <a:schemeClr val="bg2"/>
                </a:solidFill>
              </a:defRPr>
            </a:lvl1pPr>
          </a:lstStyle>
          <a:p>
            <a:pPr rtl="0"/>
            <a:fld id="{855CB799-6499-4E1E-8257-C777037FBB0C}" type="datetime1">
              <a:rPr lang="es-ES" noProof="0" smtClean="0"/>
              <a:t>12/07/2021</a:t>
            </a:fld>
            <a:endParaRPr lang="es-ES" noProof="0" dirty="0"/>
          </a:p>
        </p:txBody>
      </p:sp>
      <p:sp>
        <p:nvSpPr>
          <p:cNvPr id="12" name="Marcador de posición de pie de página 4"/>
          <p:cNvSpPr>
            <a:spLocks noGrp="1"/>
          </p:cNvSpPr>
          <p:nvPr>
            <p:ph type="ftr" sz="quarter" idx="11"/>
          </p:nvPr>
        </p:nvSpPr>
        <p:spPr/>
        <p:txBody>
          <a:bodyPr rtlCol="0"/>
          <a:lstStyle>
            <a:lvl1pPr>
              <a:defRPr>
                <a:solidFill>
                  <a:schemeClr val="bg2"/>
                </a:solidFill>
              </a:defRPr>
            </a:lvl1pPr>
          </a:lstStyle>
          <a:p>
            <a:pPr rtl="0"/>
            <a:endParaRPr lang="es-ES" noProof="0" dirty="0"/>
          </a:p>
        </p:txBody>
      </p:sp>
      <p:sp>
        <p:nvSpPr>
          <p:cNvPr id="13" name="Marcador de posición de número de diapositiva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es-ES" noProof="0" smtClean="0"/>
              <a:pPr rtl="0"/>
              <a:t>‹Nº›</a:t>
            </a:fld>
            <a:endParaRPr lang="es-ES" noProof="0"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F637F32E-9C31-4EBC-9CF6-7E0795975D22}" type="datetime1">
              <a:rPr lang="es-ES" noProof="0" smtClean="0"/>
              <a:t>12/07/2021</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10" name="Rectángulo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Título vertical 1"/>
          <p:cNvSpPr>
            <a:spLocks noGrp="1"/>
          </p:cNvSpPr>
          <p:nvPr>
            <p:ph type="title" orient="vert"/>
          </p:nvPr>
        </p:nvSpPr>
        <p:spPr>
          <a:xfrm>
            <a:off x="10266348" y="462249"/>
            <a:ext cx="1370886" cy="5714714"/>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378199" y="462249"/>
            <a:ext cx="9693088" cy="5714714"/>
          </a:xfrm>
        </p:spPr>
        <p:txBody>
          <a:bodyPr vert="eaVert"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a:xfrm>
            <a:off x="378199" y="6356350"/>
            <a:ext cx="1971947" cy="365125"/>
          </a:xfrm>
        </p:spPr>
        <p:txBody>
          <a:bodyPr rtlCol="0"/>
          <a:lstStyle/>
          <a:p>
            <a:pPr rtl="0"/>
            <a:fld id="{0DE5E64D-8309-4EA3-9E01-E99A0B9E852A}" type="datetime1">
              <a:rPr lang="es-ES" noProof="0" smtClean="0"/>
              <a:t>12/07/2021</a:t>
            </a:fld>
            <a:endParaRPr lang="es-ES" noProof="0" dirty="0"/>
          </a:p>
        </p:txBody>
      </p:sp>
      <p:sp>
        <p:nvSpPr>
          <p:cNvPr id="5" name="Marcador de posición de pie de página 4"/>
          <p:cNvSpPr>
            <a:spLocks noGrp="1"/>
          </p:cNvSpPr>
          <p:nvPr>
            <p:ph type="ftr" sz="quarter" idx="11"/>
          </p:nvPr>
        </p:nvSpPr>
        <p:spPr>
          <a:xfrm>
            <a:off x="2382374" y="6356350"/>
            <a:ext cx="5687786" cy="365125"/>
          </a:xfrm>
        </p:spPr>
        <p:txBody>
          <a:bodyPr rtlCol="0"/>
          <a:lstStyle/>
          <a:p>
            <a:pPr rtl="0"/>
            <a:endParaRPr lang="es-ES" noProof="0" dirty="0"/>
          </a:p>
        </p:txBody>
      </p:sp>
      <p:sp>
        <p:nvSpPr>
          <p:cNvPr id="6" name="Marcador de posición de número de diapositiva 5"/>
          <p:cNvSpPr>
            <a:spLocks noGrp="1"/>
          </p:cNvSpPr>
          <p:nvPr>
            <p:ph type="sldNum" sz="quarter" idx="12"/>
          </p:nvPr>
        </p:nvSpPr>
        <p:spPr>
          <a:xfrm>
            <a:off x="8102389" y="6356350"/>
            <a:ext cx="1968898" cy="365125"/>
          </a:xfrm>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55D7AF38-4C5D-4919-B713-BCE928D84993}" type="datetime1">
              <a:rPr lang="es-ES" noProof="0" smtClean="0"/>
              <a:t>12/07/2021</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los estilos de texto del patrón</a:t>
            </a:r>
          </a:p>
        </p:txBody>
      </p:sp>
      <p:sp>
        <p:nvSpPr>
          <p:cNvPr id="4" name="Marcador de posición de fecha 3"/>
          <p:cNvSpPr>
            <a:spLocks noGrp="1"/>
          </p:cNvSpPr>
          <p:nvPr>
            <p:ph type="dt" sz="half" idx="10"/>
          </p:nvPr>
        </p:nvSpPr>
        <p:spPr/>
        <p:txBody>
          <a:bodyPr rtlCol="0"/>
          <a:lstStyle>
            <a:lvl1pPr>
              <a:defRPr>
                <a:solidFill>
                  <a:schemeClr val="bg2"/>
                </a:solidFill>
              </a:defRPr>
            </a:lvl1pPr>
          </a:lstStyle>
          <a:p>
            <a:pPr rtl="0"/>
            <a:fld id="{F8A7DBF6-2AC7-4A48-B394-E7B6C748C10D}" type="datetime1">
              <a:rPr lang="es-ES" noProof="0" smtClean="0"/>
              <a:t>12/07/2021</a:t>
            </a:fld>
            <a:endParaRPr lang="es-ES" noProof="0" dirty="0"/>
          </a:p>
        </p:txBody>
      </p:sp>
      <p:sp>
        <p:nvSpPr>
          <p:cNvPr id="5" name="Marcador de posición de pie de página 4"/>
          <p:cNvSpPr>
            <a:spLocks noGrp="1"/>
          </p:cNvSpPr>
          <p:nvPr>
            <p:ph type="ftr" sz="quarter" idx="11"/>
          </p:nvPr>
        </p:nvSpPr>
        <p:spPr/>
        <p:txBody>
          <a:bodyPr rtlCol="0"/>
          <a:lstStyle>
            <a:lvl1pPr>
              <a:defRPr>
                <a:solidFill>
                  <a:schemeClr val="bg2"/>
                </a:solidFill>
              </a:defRPr>
            </a:lvl1pPr>
          </a:lstStyle>
          <a:p>
            <a:pPr rtl="0"/>
            <a:endParaRPr lang="es-ES" noProof="0" dirty="0"/>
          </a:p>
        </p:txBody>
      </p:sp>
      <p:sp>
        <p:nvSpPr>
          <p:cNvPr id="6" name="Marcador de posición de número de diapositiva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es-ES" noProof="0" smtClean="0"/>
              <a:pPr rtl="0"/>
              <a:t>‹Nº›</a:t>
            </a:fld>
            <a:endParaRPr lang="es-ES" noProof="0"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280160" y="2194560"/>
            <a:ext cx="4489704" cy="3986784"/>
          </a:xfrm>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415368" y="2194560"/>
            <a:ext cx="4493424" cy="3986784"/>
          </a:xfrm>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p>
            <a:pPr rtl="0"/>
            <a:fld id="{245771C8-10A4-40A2-B087-7EAE1E72B338}" type="datetime1">
              <a:rPr lang="es-ES" noProof="0" smtClean="0"/>
              <a:t>12/07/2021</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los estilos de texto del patrón</a:t>
            </a:r>
          </a:p>
        </p:txBody>
      </p:sp>
      <p:sp>
        <p:nvSpPr>
          <p:cNvPr id="4" name="Marcador de posición de contenido 3"/>
          <p:cNvSpPr>
            <a:spLocks noGrp="1"/>
          </p:cNvSpPr>
          <p:nvPr>
            <p:ph sz="half" idx="2"/>
          </p:nvPr>
        </p:nvSpPr>
        <p:spPr>
          <a:xfrm>
            <a:off x="1280160" y="2743194"/>
            <a:ext cx="4489704" cy="3433769"/>
          </a:xfrm>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los estilos de texto del patrón</a:t>
            </a:r>
          </a:p>
        </p:txBody>
      </p:sp>
      <p:sp>
        <p:nvSpPr>
          <p:cNvPr id="6" name="Marcador de posición de contenido 5"/>
          <p:cNvSpPr>
            <a:spLocks noGrp="1"/>
          </p:cNvSpPr>
          <p:nvPr>
            <p:ph sz="quarter" idx="4"/>
          </p:nvPr>
        </p:nvSpPr>
        <p:spPr>
          <a:xfrm>
            <a:off x="6419088" y="2743194"/>
            <a:ext cx="4489704" cy="3433769"/>
          </a:xfrm>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p>
            <a:pPr rtl="0"/>
            <a:fld id="{D8C3F35A-BE91-47D4-B680-814AAA83232F}" type="datetime1">
              <a:rPr lang="es-ES" noProof="0" smtClean="0"/>
              <a:t>12/07/2021</a:t>
            </a:fld>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pPr rtl="0"/>
            <a:fld id="{C84A5508-0173-4F7B-BA1F-6FDD23DC888F}" type="datetime1">
              <a:rPr lang="es-ES" noProof="0" smtClean="0"/>
              <a:t>12/07/2021</a:t>
            </a:fld>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903F45BD-EAC1-4ECC-91A9-2B1B76C5FA67}" type="datetime1">
              <a:rPr lang="es-ES" noProof="0" smtClean="0"/>
              <a:t>12/07/2021</a:t>
            </a:fld>
            <a:endParaRPr lang="es-ES" noProof="0"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ctr">
            <a:normAutofit/>
          </a:bodyPr>
          <a:lstStyle>
            <a:lvl1pPr>
              <a:defRPr sz="3000"/>
            </a:lvl1pPr>
          </a:lstStyle>
          <a:p>
            <a:pPr rtl="0"/>
            <a:r>
              <a:rPr lang="es-ES" noProof="0"/>
              <a:t>Haga clic para modificar el estilo de título del patrón</a:t>
            </a:r>
            <a:endParaRPr lang="es-ES" noProof="0" dirty="0"/>
          </a:p>
        </p:txBody>
      </p:sp>
      <p:sp>
        <p:nvSpPr>
          <p:cNvPr id="4" name="Marcador de posición de texto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los estilos de texto del patrón</a:t>
            </a:r>
          </a:p>
        </p:txBody>
      </p:sp>
      <p:sp>
        <p:nvSpPr>
          <p:cNvPr id="3" name="Marcador de posición de contenido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p>
            <a:pPr rtl="0"/>
            <a:fld id="{1A10B4E3-ACD8-472A-AF6F-98A76C82A9AD}" type="datetime1">
              <a:rPr lang="es-ES" noProof="0" smtClean="0"/>
              <a:t>12/07/2021</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ctr">
            <a:normAutofit/>
          </a:bodyPr>
          <a:lstStyle>
            <a:lvl1pPr>
              <a:defRPr sz="300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los estilos de texto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5" name="Marcador de posición de fecha 4"/>
          <p:cNvSpPr>
            <a:spLocks noGrp="1"/>
          </p:cNvSpPr>
          <p:nvPr>
            <p:ph type="dt" sz="half" idx="10"/>
          </p:nvPr>
        </p:nvSpPr>
        <p:spPr/>
        <p:txBody>
          <a:bodyPr rtlCol="0"/>
          <a:lstStyle/>
          <a:p>
            <a:pPr rtl="0"/>
            <a:fld id="{84736085-0EE4-4C8F-879E-58330D243B98}" type="datetime1">
              <a:rPr lang="es-ES" noProof="0" smtClean="0"/>
              <a:t>12/07/2021</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ángulo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8" name="Imagen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Marcador de posición de título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a:t>
            </a:r>
          </a:p>
          <a:p>
            <a:pPr lvl="6" rtl="0"/>
            <a:r>
              <a:rPr lang="es-ES" noProof="0" dirty="0"/>
              <a:t>Séptimo</a:t>
            </a:r>
          </a:p>
          <a:p>
            <a:pPr lvl="7" rtl="0"/>
            <a:r>
              <a:rPr lang="es-ES" noProof="0" dirty="0"/>
              <a:t>Octavo</a:t>
            </a:r>
          </a:p>
          <a:p>
            <a:pPr lvl="8" rtl="0"/>
            <a:r>
              <a:rPr lang="es-ES" noProof="0" dirty="0"/>
              <a:t>Noveno</a:t>
            </a:r>
          </a:p>
        </p:txBody>
      </p:sp>
      <p:sp>
        <p:nvSpPr>
          <p:cNvPr id="4" name="Marcador de posición de fecha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pPr rtl="0"/>
            <a:fld id="{3630E4A0-57EE-4B46-A340-CC6C398489DE}" type="datetime1">
              <a:rPr lang="es-ES" noProof="0" smtClean="0"/>
              <a:t>12/07/2021</a:t>
            </a:fld>
            <a:endParaRPr lang="es-ES" noProof="0" dirty="0"/>
          </a:p>
        </p:txBody>
      </p:sp>
      <p:sp>
        <p:nvSpPr>
          <p:cNvPr id="5" name="Marcador de posición de pie de página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es-ES" noProof="0" smtClean="0"/>
              <a:pPr rtl="0"/>
              <a:t>‹Nº›</a:t>
            </a:fld>
            <a:endParaRPr lang="es-ES" noProof="0"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eg"/><Relationship Id="rId10" Type="http://schemas.openxmlformats.org/officeDocument/2006/relationships/image" Target="../media/image12.emf"/><Relationship Id="rId4" Type="http://schemas.openxmlformats.org/officeDocument/2006/relationships/image" Target="../media/image6.jpeg"/><Relationship Id="rId9"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chart" Target="../charts/chart21.xml"/><Relationship Id="rId4" Type="http://schemas.openxmlformats.org/officeDocument/2006/relationships/chart" Target="../charts/chart20.xml"/></Relationships>
</file>

<file path=ppt/slides/_rels/slide1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hart" Target="../charts/chart24.xml"/><Relationship Id="rId4" Type="http://schemas.openxmlformats.org/officeDocument/2006/relationships/chart" Target="../charts/chart23.xml"/></Relationships>
</file>

<file path=ppt/slides/_rels/slide1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hart" Target="../charts/chart28.xml"/><Relationship Id="rId4" Type="http://schemas.openxmlformats.org/officeDocument/2006/relationships/chart" Target="../charts/chart27.xml"/></Relationships>
</file>

<file path=ppt/slides/_rels/slide1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chart" Target="../charts/chart3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chart" Target="../charts/chart34.xml"/></Relationships>
</file>

<file path=ppt/slides/_rels/slide2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36.xml"/></Relationships>
</file>

<file path=ppt/slides/_rels/slide2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38.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39.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4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jpeg"/><Relationship Id="rId7"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jpg"/><Relationship Id="rId4" Type="http://schemas.openxmlformats.org/officeDocument/2006/relationships/image" Target="../media/image7.jpeg"/><Relationship Id="rId9" Type="http://schemas.openxmlformats.org/officeDocument/2006/relationships/image" Target="../media/image10.jpg"/></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www.justicia.es/" TargetMode="Externa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chart" Target="../charts/chart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4" name="Imagen 3" descr="Interfaz de usuario gráfica, Texto, Aplicación, Correo electrónico&#10;&#10;Descripción generada automáticamente">
            <a:extLst>
              <a:ext uri="{FF2B5EF4-FFF2-40B4-BE49-F238E27FC236}">
                <a16:creationId xmlns:a16="http://schemas.microsoft.com/office/drawing/2014/main" id="{79E0F34E-935D-4BC1-9FB3-75A511EB3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51" y="80581"/>
            <a:ext cx="4860608" cy="6696837"/>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5002C8FD-9E3B-4269-9E3A-DA10DD93A88F}"/>
              </a:ext>
            </a:extLst>
          </p:cNvPr>
          <p:cNvSpPr txBox="1"/>
          <p:nvPr/>
        </p:nvSpPr>
        <p:spPr>
          <a:xfrm>
            <a:off x="5728490" y="6314982"/>
            <a:ext cx="6096000" cy="369332"/>
          </a:xfrm>
          <a:prstGeom prst="rect">
            <a:avLst/>
          </a:prstGeom>
          <a:noFill/>
        </p:spPr>
        <p:txBody>
          <a:bodyPr wrap="square">
            <a:spAutoFit/>
          </a:bodyPr>
          <a:lstStyle/>
          <a:p>
            <a:pPr algn="ctr"/>
            <a:r>
              <a:rPr lang="es-ES_tradnl" sz="1800" b="1"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Observatorio Nacional de Seguridad Vial </a:t>
            </a:r>
            <a:endParaRPr lang="es-ES" b="1" dirty="0"/>
          </a:p>
        </p:txBody>
      </p:sp>
      <p:pic>
        <p:nvPicPr>
          <p:cNvPr id="7" name="Imagen 6">
            <a:extLst>
              <a:ext uri="{FF2B5EF4-FFF2-40B4-BE49-F238E27FC236}">
                <a16:creationId xmlns:a16="http://schemas.microsoft.com/office/drawing/2014/main" id="{6AB88C44-F7C9-4DF0-B315-44123069C01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4947" y="232762"/>
            <a:ext cx="1722120" cy="482600"/>
          </a:xfrm>
          <a:prstGeom prst="rect">
            <a:avLst/>
          </a:prstGeom>
          <a:noFill/>
          <a:ln>
            <a:noFill/>
          </a:ln>
          <a:effectLst>
            <a:outerShdw blurRad="50800" dist="38100" dir="10800000" algn="r" rotWithShape="0">
              <a:prstClr val="black">
                <a:alpha val="40000"/>
              </a:prstClr>
            </a:outerShdw>
          </a:effectLst>
        </p:spPr>
      </p:pic>
      <p:pic>
        <p:nvPicPr>
          <p:cNvPr id="8" name="Imagen 7">
            <a:extLst>
              <a:ext uri="{FF2B5EF4-FFF2-40B4-BE49-F238E27FC236}">
                <a16:creationId xmlns:a16="http://schemas.microsoft.com/office/drawing/2014/main" id="{466A5E0B-2588-4688-B569-EA426FFE3CF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1207" y="230924"/>
            <a:ext cx="956945" cy="431165"/>
          </a:xfrm>
          <a:prstGeom prst="rect">
            <a:avLst/>
          </a:prstGeom>
          <a:noFill/>
          <a:ln>
            <a:noFill/>
          </a:ln>
        </p:spPr>
      </p:pic>
      <p:sp>
        <p:nvSpPr>
          <p:cNvPr id="10" name="CuadroTexto 9">
            <a:extLst>
              <a:ext uri="{FF2B5EF4-FFF2-40B4-BE49-F238E27FC236}">
                <a16:creationId xmlns:a16="http://schemas.microsoft.com/office/drawing/2014/main" id="{BFE39B04-EB25-411B-AEF2-C28297CD439A}"/>
              </a:ext>
            </a:extLst>
          </p:cNvPr>
          <p:cNvSpPr txBox="1"/>
          <p:nvPr/>
        </p:nvSpPr>
        <p:spPr>
          <a:xfrm>
            <a:off x="5728490" y="827358"/>
            <a:ext cx="6096000" cy="369332"/>
          </a:xfrm>
          <a:prstGeom prst="rect">
            <a:avLst/>
          </a:prstGeom>
          <a:noFill/>
        </p:spPr>
        <p:txBody>
          <a:bodyPr wrap="square">
            <a:spAutoFit/>
          </a:bodyPr>
          <a:lstStyle/>
          <a:p>
            <a:pPr algn="ctr"/>
            <a:r>
              <a:rPr lang="es-ES" sz="1800" b="1"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 Nacional de Toxicología y Ciencias Forenses </a:t>
            </a:r>
            <a:endParaRPr lang="es-ES" b="1" dirty="0"/>
          </a:p>
        </p:txBody>
      </p:sp>
      <p:pic>
        <p:nvPicPr>
          <p:cNvPr id="11" name="Imagen 10" descr="Texto&#10;&#10;Descripción generada automáticamente">
            <a:extLst>
              <a:ext uri="{FF2B5EF4-FFF2-40B4-BE49-F238E27FC236}">
                <a16:creationId xmlns:a16="http://schemas.microsoft.com/office/drawing/2014/main" id="{81493BFB-304F-4990-AB20-AF0BB98F1483}"/>
              </a:ext>
            </a:extLst>
          </p:cNvPr>
          <p:cNvPicPr/>
          <p:nvPr/>
        </p:nvPicPr>
        <p:blipFill>
          <a:blip r:embed="rId6"/>
          <a:stretch>
            <a:fillRect/>
          </a:stretch>
        </p:blipFill>
        <p:spPr>
          <a:xfrm>
            <a:off x="7579145" y="1274866"/>
            <a:ext cx="1910715" cy="420370"/>
          </a:xfrm>
          <a:prstGeom prst="rect">
            <a:avLst/>
          </a:prstGeom>
        </p:spPr>
      </p:pic>
      <p:sp>
        <p:nvSpPr>
          <p:cNvPr id="13" name="CuadroTexto 12">
            <a:extLst>
              <a:ext uri="{FF2B5EF4-FFF2-40B4-BE49-F238E27FC236}">
                <a16:creationId xmlns:a16="http://schemas.microsoft.com/office/drawing/2014/main" id="{9C8BF78C-EEEA-4039-A46C-793AD6B7B469}"/>
              </a:ext>
            </a:extLst>
          </p:cNvPr>
          <p:cNvSpPr txBox="1"/>
          <p:nvPr/>
        </p:nvSpPr>
        <p:spPr>
          <a:xfrm>
            <a:off x="5658583" y="1808103"/>
            <a:ext cx="6096000" cy="369332"/>
          </a:xfrm>
          <a:prstGeom prst="rect">
            <a:avLst/>
          </a:prstGeom>
          <a:noFill/>
        </p:spPr>
        <p:txBody>
          <a:bodyPr wrap="square">
            <a:spAutoFit/>
          </a:bodyPr>
          <a:lstStyle/>
          <a:p>
            <a:pPr algn="ctr"/>
            <a:r>
              <a:rPr lang="es-ES" sz="1800" b="1"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 de Medicina Legal y Ciencias Forenses de Cataluña </a:t>
            </a:r>
            <a:endParaRPr lang="es-ES" b="1" dirty="0"/>
          </a:p>
        </p:txBody>
      </p:sp>
      <p:pic>
        <p:nvPicPr>
          <p:cNvPr id="14" name="Imagen 13" descr="Texto&#10;&#10;Descripción generada automáticamente">
            <a:extLst>
              <a:ext uri="{FF2B5EF4-FFF2-40B4-BE49-F238E27FC236}">
                <a16:creationId xmlns:a16="http://schemas.microsoft.com/office/drawing/2014/main" id="{9F1C9854-7837-4616-A344-30C472690A16}"/>
              </a:ext>
            </a:extLst>
          </p:cNvPr>
          <p:cNvPicPr/>
          <p:nvPr/>
        </p:nvPicPr>
        <p:blipFill>
          <a:blip r:embed="rId7"/>
          <a:stretch>
            <a:fillRect/>
          </a:stretch>
        </p:blipFill>
        <p:spPr>
          <a:xfrm>
            <a:off x="7850925" y="2191662"/>
            <a:ext cx="1162685" cy="503555"/>
          </a:xfrm>
          <a:prstGeom prst="rect">
            <a:avLst/>
          </a:prstGeom>
        </p:spPr>
      </p:pic>
      <p:sp>
        <p:nvSpPr>
          <p:cNvPr id="16" name="CuadroTexto 15">
            <a:extLst>
              <a:ext uri="{FF2B5EF4-FFF2-40B4-BE49-F238E27FC236}">
                <a16:creationId xmlns:a16="http://schemas.microsoft.com/office/drawing/2014/main" id="{BC2372F1-08F5-4870-A267-26BF5664F615}"/>
              </a:ext>
            </a:extLst>
          </p:cNvPr>
          <p:cNvSpPr txBox="1"/>
          <p:nvPr/>
        </p:nvSpPr>
        <p:spPr>
          <a:xfrm>
            <a:off x="5621851" y="2789580"/>
            <a:ext cx="6096000" cy="369332"/>
          </a:xfrm>
          <a:prstGeom prst="rect">
            <a:avLst/>
          </a:prstGeom>
          <a:noFill/>
        </p:spPr>
        <p:txBody>
          <a:bodyPr wrap="square">
            <a:spAutoFit/>
          </a:bodyPr>
          <a:lstStyle/>
          <a:p>
            <a:pPr algn="ctr"/>
            <a:r>
              <a:rPr lang="es-ES" sz="1800" b="1"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 Vasco de Medicina Legal </a:t>
            </a:r>
            <a:endParaRPr lang="es-ES" b="1" dirty="0"/>
          </a:p>
        </p:txBody>
      </p:sp>
      <p:pic>
        <p:nvPicPr>
          <p:cNvPr id="17" name="Imagen 16" descr="Un dibujo con letras&#10;&#10;Descripción generada automáticamente con confianza media">
            <a:extLst>
              <a:ext uri="{FF2B5EF4-FFF2-40B4-BE49-F238E27FC236}">
                <a16:creationId xmlns:a16="http://schemas.microsoft.com/office/drawing/2014/main" id="{ED8DC1AB-0BB2-4EDA-9E9A-32F315A6281B}"/>
              </a:ext>
            </a:extLst>
          </p:cNvPr>
          <p:cNvPicPr/>
          <p:nvPr/>
        </p:nvPicPr>
        <p:blipFill>
          <a:blip r:embed="rId8"/>
          <a:stretch>
            <a:fillRect/>
          </a:stretch>
        </p:blipFill>
        <p:spPr>
          <a:xfrm>
            <a:off x="7654709" y="3265389"/>
            <a:ext cx="1555115" cy="518160"/>
          </a:xfrm>
          <a:prstGeom prst="rect">
            <a:avLst/>
          </a:prstGeom>
        </p:spPr>
      </p:pic>
      <p:sp>
        <p:nvSpPr>
          <p:cNvPr id="19" name="CuadroTexto 18">
            <a:extLst>
              <a:ext uri="{FF2B5EF4-FFF2-40B4-BE49-F238E27FC236}">
                <a16:creationId xmlns:a16="http://schemas.microsoft.com/office/drawing/2014/main" id="{580AB839-F525-45B8-B7B0-7923ABAF5E65}"/>
              </a:ext>
            </a:extLst>
          </p:cNvPr>
          <p:cNvSpPr txBox="1"/>
          <p:nvPr/>
        </p:nvSpPr>
        <p:spPr>
          <a:xfrm>
            <a:off x="5621851" y="3823171"/>
            <a:ext cx="6096000" cy="369332"/>
          </a:xfrm>
          <a:prstGeom prst="rect">
            <a:avLst/>
          </a:prstGeom>
          <a:noFill/>
        </p:spPr>
        <p:txBody>
          <a:bodyPr wrap="square">
            <a:spAutoFit/>
          </a:bodyPr>
          <a:lstStyle/>
          <a:p>
            <a:pPr algn="ctr"/>
            <a:r>
              <a:rPr kumimoji="0" lang="es-ES" sz="1800" b="1" i="0" u="none" strike="noStrike" kern="1200" cap="none" spc="0" normalizeH="0" baseline="0" noProof="0" dirty="0">
                <a:ln>
                  <a:noFill/>
                </a:ln>
                <a:solidFill>
                  <a:srgbClr val="000000"/>
                </a:solidFill>
                <a:effectLst/>
                <a:uLnTx/>
                <a:uFillTx/>
                <a:latin typeface="Corbel" panose="020B0503020204020204" pitchFamily="34" charset="0"/>
                <a:ea typeface="Times New Roman" panose="02020603050405020304" pitchFamily="18" charset="0"/>
                <a:cs typeface="Calibri" panose="020F0502020204030204" pitchFamily="34" charset="0"/>
              </a:rPr>
              <a:t>Instituto de Medicina Legal y Ciencias Forenses de Aragón </a:t>
            </a:r>
            <a:endParaRPr lang="es-ES" b="1" dirty="0"/>
          </a:p>
        </p:txBody>
      </p:sp>
      <p:pic>
        <p:nvPicPr>
          <p:cNvPr id="20" name="Imagen 19" descr="Imagen que contiene Texto&#10;&#10;Descripción generada automáticamente">
            <a:extLst>
              <a:ext uri="{FF2B5EF4-FFF2-40B4-BE49-F238E27FC236}">
                <a16:creationId xmlns:a16="http://schemas.microsoft.com/office/drawing/2014/main" id="{09BF3A8D-43AB-4557-998F-00DB1C207540}"/>
              </a:ext>
            </a:extLst>
          </p:cNvPr>
          <p:cNvPicPr/>
          <p:nvPr/>
        </p:nvPicPr>
        <p:blipFill>
          <a:blip r:embed="rId9"/>
          <a:stretch>
            <a:fillRect/>
          </a:stretch>
        </p:blipFill>
        <p:spPr>
          <a:xfrm>
            <a:off x="7966495" y="4310044"/>
            <a:ext cx="1047115" cy="694690"/>
          </a:xfrm>
          <a:prstGeom prst="rect">
            <a:avLst/>
          </a:prstGeom>
        </p:spPr>
      </p:pic>
      <p:sp>
        <p:nvSpPr>
          <p:cNvPr id="22" name="CuadroTexto 21">
            <a:extLst>
              <a:ext uri="{FF2B5EF4-FFF2-40B4-BE49-F238E27FC236}">
                <a16:creationId xmlns:a16="http://schemas.microsoft.com/office/drawing/2014/main" id="{E80C9793-A293-4692-A85D-07CD8F155B46}"/>
              </a:ext>
            </a:extLst>
          </p:cNvPr>
          <p:cNvSpPr txBox="1"/>
          <p:nvPr/>
        </p:nvSpPr>
        <p:spPr>
          <a:xfrm>
            <a:off x="5658583" y="5071810"/>
            <a:ext cx="6096000" cy="369332"/>
          </a:xfrm>
          <a:prstGeom prst="rect">
            <a:avLst/>
          </a:prstGeom>
          <a:noFill/>
        </p:spPr>
        <p:txBody>
          <a:bodyPr wrap="square">
            <a:spAutoFit/>
          </a:bodyPr>
          <a:lstStyle/>
          <a:p>
            <a:pPr algn="ctr"/>
            <a:r>
              <a:rPr lang="es-ES" sz="1800" b="1"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 de Medicina Legal y Ciencias Forenses de Murcia </a:t>
            </a:r>
            <a:endParaRPr lang="es-ES" b="1" dirty="0"/>
          </a:p>
        </p:txBody>
      </p:sp>
      <p:pic>
        <p:nvPicPr>
          <p:cNvPr id="23" name="Imagen 22">
            <a:extLst>
              <a:ext uri="{FF2B5EF4-FFF2-40B4-BE49-F238E27FC236}">
                <a16:creationId xmlns:a16="http://schemas.microsoft.com/office/drawing/2014/main" id="{8F9A7272-25E8-477A-8750-B7FFA0548EE4}"/>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67702" y="5516152"/>
            <a:ext cx="2044700" cy="798830"/>
          </a:xfrm>
          <a:prstGeom prst="rect">
            <a:avLst/>
          </a:prstGeom>
          <a:noFill/>
          <a:ln>
            <a:noFill/>
          </a:ln>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68606" y="331291"/>
            <a:ext cx="11912600" cy="943357"/>
          </a:xfrm>
        </p:spPr>
        <p:txBody>
          <a:bodyPr rtlCol="0">
            <a:normAutofit fontScale="90000"/>
          </a:bodyPr>
          <a:lstStyle/>
          <a:p>
            <a:pPr rtl="0"/>
            <a:r>
              <a:rPr lang="es-ES" sz="2400" b="1" dirty="0">
                <a:solidFill>
                  <a:srgbClr val="0070C0"/>
                </a:solidFill>
                <a:latin typeface="Corbel" panose="020B0503020204020204" pitchFamily="34" charset="0"/>
              </a:rPr>
              <a:t>CONDUCTORES CON RESULTADOS TOXICOLÓGICOS POSITIVOS EN EL TOTAL DE CONDUCTORES FALLECIDOS (n= 597):</a:t>
            </a:r>
            <a:r>
              <a:rPr lang="es-ES" sz="2400" b="1" dirty="0">
                <a:solidFill>
                  <a:schemeClr val="tx2">
                    <a:lumMod val="50000"/>
                    <a:lumOff val="50000"/>
                  </a:schemeClr>
                </a:solidFill>
                <a:latin typeface="Corbel" panose="020B0503020204020204" pitchFamily="34" charset="0"/>
              </a:rPr>
              <a:t> </a:t>
            </a:r>
            <a:r>
              <a:rPr lang="es-ES" sz="2200" b="1" dirty="0">
                <a:solidFill>
                  <a:schemeClr val="tx2">
                    <a:lumMod val="50000"/>
                    <a:lumOff val="50000"/>
                  </a:schemeClr>
                </a:solidFill>
                <a:latin typeface="Corbel" panose="020B0503020204020204" pitchFamily="34" charset="0"/>
              </a:rPr>
              <a:t>DISTRIBUCIÓN SEGÚN EL TIPO DE TÓXICO DETECTADO</a:t>
            </a:r>
          </a:p>
        </p:txBody>
      </p:sp>
      <p:sp>
        <p:nvSpPr>
          <p:cNvPr id="9" name="Rectángulo 8">
            <a:extLst>
              <a:ext uri="{FF2B5EF4-FFF2-40B4-BE49-F238E27FC236}">
                <a16:creationId xmlns:a16="http://schemas.microsoft.com/office/drawing/2014/main" id="{026BF211-6881-F545-BC7D-B1102EFB98AD}"/>
              </a:ext>
            </a:extLst>
          </p:cNvPr>
          <p:cNvSpPr/>
          <p:nvPr/>
        </p:nvSpPr>
        <p:spPr>
          <a:xfrm>
            <a:off x="0" y="100055"/>
            <a:ext cx="12192000" cy="2906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aphicFrame>
        <p:nvGraphicFramePr>
          <p:cNvPr id="14" name="Gráfico 13">
            <a:extLst>
              <a:ext uri="{FF2B5EF4-FFF2-40B4-BE49-F238E27FC236}">
                <a16:creationId xmlns:a16="http://schemas.microsoft.com/office/drawing/2014/main" id="{11123370-04B0-4ABC-9833-2A2CBC2E7AE1}"/>
              </a:ext>
            </a:extLst>
          </p:cNvPr>
          <p:cNvGraphicFramePr/>
          <p:nvPr>
            <p:extLst>
              <p:ext uri="{D42A27DB-BD31-4B8C-83A1-F6EECF244321}">
                <p14:modId xmlns:p14="http://schemas.microsoft.com/office/powerpoint/2010/main" val="2979189313"/>
              </p:ext>
            </p:extLst>
          </p:nvPr>
        </p:nvGraphicFramePr>
        <p:xfrm>
          <a:off x="222915" y="1667083"/>
          <a:ext cx="3918268" cy="3150235"/>
        </p:xfrm>
        <a:graphic>
          <a:graphicData uri="http://schemas.openxmlformats.org/drawingml/2006/chart">
            <c:chart xmlns:c="http://schemas.openxmlformats.org/drawingml/2006/chart" xmlns:r="http://schemas.openxmlformats.org/officeDocument/2006/relationships" r:id="rId3"/>
          </a:graphicData>
        </a:graphic>
      </p:graphicFrame>
      <p:pic>
        <p:nvPicPr>
          <p:cNvPr id="15" name="Imagen 14">
            <a:extLst>
              <a:ext uri="{FF2B5EF4-FFF2-40B4-BE49-F238E27FC236}">
                <a16:creationId xmlns:a16="http://schemas.microsoft.com/office/drawing/2014/main" id="{574D43FD-B5F2-493C-9EFD-B3EB9074B36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graphicFrame>
        <p:nvGraphicFramePr>
          <p:cNvPr id="16" name="Gráfico 15">
            <a:extLst>
              <a:ext uri="{FF2B5EF4-FFF2-40B4-BE49-F238E27FC236}">
                <a16:creationId xmlns:a16="http://schemas.microsoft.com/office/drawing/2014/main" id="{C5467ED2-8DDD-479B-82CB-CCD711D60BCF}"/>
              </a:ext>
            </a:extLst>
          </p:cNvPr>
          <p:cNvGraphicFramePr/>
          <p:nvPr>
            <p:extLst>
              <p:ext uri="{D42A27DB-BD31-4B8C-83A1-F6EECF244321}">
                <p14:modId xmlns:p14="http://schemas.microsoft.com/office/powerpoint/2010/main" val="1573163141"/>
              </p:ext>
            </p:extLst>
          </p:nvPr>
        </p:nvGraphicFramePr>
        <p:xfrm>
          <a:off x="4239500" y="1667082"/>
          <a:ext cx="3854768" cy="31502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áfico 16">
            <a:extLst>
              <a:ext uri="{FF2B5EF4-FFF2-40B4-BE49-F238E27FC236}">
                <a16:creationId xmlns:a16="http://schemas.microsoft.com/office/drawing/2014/main" id="{F680FB24-68AF-4478-A466-4F1C3C34A6B4}"/>
              </a:ext>
            </a:extLst>
          </p:cNvPr>
          <p:cNvGraphicFramePr/>
          <p:nvPr>
            <p:extLst>
              <p:ext uri="{D42A27DB-BD31-4B8C-83A1-F6EECF244321}">
                <p14:modId xmlns:p14="http://schemas.microsoft.com/office/powerpoint/2010/main" val="3106117454"/>
              </p:ext>
            </p:extLst>
          </p:nvPr>
        </p:nvGraphicFramePr>
        <p:xfrm>
          <a:off x="8175455" y="1663593"/>
          <a:ext cx="3793630" cy="3150235"/>
        </p:xfrm>
        <a:graphic>
          <a:graphicData uri="http://schemas.openxmlformats.org/drawingml/2006/chart">
            <c:chart xmlns:c="http://schemas.openxmlformats.org/drawingml/2006/chart" xmlns:r="http://schemas.openxmlformats.org/officeDocument/2006/relationships" r:id="rId6"/>
          </a:graphicData>
        </a:graphic>
      </p:graphicFrame>
      <p:sp>
        <p:nvSpPr>
          <p:cNvPr id="22" name="CuadroTexto 21">
            <a:extLst>
              <a:ext uri="{FF2B5EF4-FFF2-40B4-BE49-F238E27FC236}">
                <a16:creationId xmlns:a16="http://schemas.microsoft.com/office/drawing/2014/main" id="{58781B37-18EB-406B-865C-BC7A3736A49B}"/>
              </a:ext>
            </a:extLst>
          </p:cNvPr>
          <p:cNvSpPr txBox="1"/>
          <p:nvPr/>
        </p:nvSpPr>
        <p:spPr>
          <a:xfrm>
            <a:off x="222913" y="4914329"/>
            <a:ext cx="11803987" cy="1477328"/>
          </a:xfrm>
          <a:prstGeom prst="rect">
            <a:avLst/>
          </a:prstGeom>
          <a:noFill/>
        </p:spPr>
        <p:txBody>
          <a:bodyPr wrap="square">
            <a:spAutoFit/>
          </a:bodyPr>
          <a:lstStyle/>
          <a:p>
            <a:r>
              <a:rPr lang="es-ES_tradnl" sz="1800" dirty="0">
                <a:effectLst/>
                <a:latin typeface="Corbel" panose="020B0503020204020204" pitchFamily="34" charset="0"/>
                <a:ea typeface="Times New Roman" panose="02020603050405020304" pitchFamily="18" charset="0"/>
                <a:cs typeface="Arial" panose="020B0604020202020204" pitchFamily="34" charset="0"/>
              </a:rPr>
              <a:t>El alcohol sigue siendo la sustancia más consumida por los conductores fallecidos, seguido de la cocaína y el cannabis y en tercer lugar los psicofármacos. Los datos en Andalucía reflejaron un incremento de </a:t>
            </a:r>
            <a:r>
              <a:rPr lang="es-ES_tradnl" sz="1800" b="1" dirty="0">
                <a:effectLst/>
                <a:latin typeface="Corbel" panose="020B0503020204020204" pitchFamily="34" charset="0"/>
                <a:ea typeface="Times New Roman" panose="02020603050405020304" pitchFamily="18" charset="0"/>
                <a:cs typeface="Arial" panose="020B0604020202020204" pitchFamily="34" charset="0"/>
              </a:rPr>
              <a:t>3,7%</a:t>
            </a:r>
            <a:r>
              <a:rPr lang="es-ES_tradnl" sz="1800" dirty="0">
                <a:effectLst/>
                <a:latin typeface="Corbel" panose="020B0503020204020204" pitchFamily="34" charset="0"/>
                <a:ea typeface="Times New Roman" panose="02020603050405020304" pitchFamily="18" charset="0"/>
                <a:cs typeface="Arial" panose="020B0604020202020204" pitchFamily="34" charset="0"/>
              </a:rPr>
              <a:t> en los positivos a drogas, así como un incremento de </a:t>
            </a:r>
            <a:r>
              <a:rPr lang="es-ES_tradnl" sz="1800" b="1" dirty="0">
                <a:effectLst/>
                <a:latin typeface="Corbel" panose="020B0503020204020204" pitchFamily="34" charset="0"/>
                <a:ea typeface="Times New Roman" panose="02020603050405020304" pitchFamily="18" charset="0"/>
                <a:cs typeface="Arial" panose="020B0604020202020204" pitchFamily="34" charset="0"/>
              </a:rPr>
              <a:t>0,9%</a:t>
            </a:r>
            <a:r>
              <a:rPr lang="es-ES_tradnl" sz="1800" dirty="0">
                <a:effectLst/>
                <a:latin typeface="Corbel" panose="020B0503020204020204" pitchFamily="34" charset="0"/>
                <a:ea typeface="Times New Roman" panose="02020603050405020304" pitchFamily="18" charset="0"/>
                <a:cs typeface="Arial" panose="020B0604020202020204" pitchFamily="34" charset="0"/>
              </a:rPr>
              <a:t> en el consumo de psicofármacos con respecto a la media nacional. </a:t>
            </a:r>
            <a:r>
              <a:rPr lang="es-ES_tradnl" sz="1800" dirty="0">
                <a:effectLst/>
                <a:latin typeface="Corbel" panose="020B0503020204020204" pitchFamily="34" charset="0"/>
                <a:ea typeface="Times New Roman" panose="02020603050405020304" pitchFamily="18" charset="0"/>
              </a:rPr>
              <a:t>Los datos en Cataluña reflejaron sin embargo un descenso en el consumo de alcohol (-</a:t>
            </a:r>
            <a:r>
              <a:rPr lang="es-ES_tradnl" sz="1800" b="1" dirty="0">
                <a:effectLst/>
                <a:latin typeface="Corbel" panose="020B0503020204020204" pitchFamily="34" charset="0"/>
                <a:ea typeface="Times New Roman" panose="02020603050405020304" pitchFamily="18" charset="0"/>
              </a:rPr>
              <a:t>3,3%</a:t>
            </a:r>
            <a:r>
              <a:rPr lang="es-ES_tradnl" sz="1800" dirty="0">
                <a:effectLst/>
                <a:latin typeface="Corbel" panose="020B0503020204020204" pitchFamily="34" charset="0"/>
                <a:ea typeface="Times New Roman" panose="02020603050405020304" pitchFamily="18" charset="0"/>
              </a:rPr>
              <a:t>), drogas (-</a:t>
            </a:r>
            <a:r>
              <a:rPr lang="es-ES_tradnl" sz="1800" b="1" dirty="0">
                <a:effectLst/>
                <a:latin typeface="Corbel" panose="020B0503020204020204" pitchFamily="34" charset="0"/>
                <a:ea typeface="Times New Roman" panose="02020603050405020304" pitchFamily="18" charset="0"/>
              </a:rPr>
              <a:t>2,1%</a:t>
            </a:r>
            <a:r>
              <a:rPr lang="es-ES_tradnl" sz="1800" dirty="0">
                <a:effectLst/>
                <a:latin typeface="Corbel" panose="020B0503020204020204" pitchFamily="34" charset="0"/>
                <a:ea typeface="Times New Roman" panose="02020603050405020304" pitchFamily="18" charset="0"/>
              </a:rPr>
              <a:t>) y psicofármacos (-</a:t>
            </a:r>
            <a:r>
              <a:rPr lang="es-ES_tradnl" sz="1800" b="1" dirty="0">
                <a:effectLst/>
                <a:latin typeface="Corbel" panose="020B0503020204020204" pitchFamily="34" charset="0"/>
                <a:ea typeface="Times New Roman" panose="02020603050405020304" pitchFamily="18" charset="0"/>
              </a:rPr>
              <a:t>2,6%</a:t>
            </a:r>
            <a:r>
              <a:rPr lang="es-ES_tradnl" sz="1800" dirty="0">
                <a:effectLst/>
                <a:latin typeface="Corbel" panose="020B0503020204020204" pitchFamily="34" charset="0"/>
                <a:ea typeface="Times New Roman" panose="02020603050405020304" pitchFamily="18" charset="0"/>
              </a:rPr>
              <a:t>) con respecto a los datos de  la media nacional. </a:t>
            </a:r>
            <a:endParaRPr lang="es-ES_tradnl" sz="1800" dirty="0">
              <a:effectLst/>
              <a:latin typeface="Corbel" panose="020B0503020204020204" pitchFamily="34" charset="0"/>
              <a:ea typeface="Times New Roman" panose="02020603050405020304" pitchFamily="18" charset="0"/>
              <a:cs typeface="Arial" panose="020B0604020202020204" pitchFamily="34" charset="0"/>
            </a:endParaRPr>
          </a:p>
        </p:txBody>
      </p:sp>
      <p:sp>
        <p:nvSpPr>
          <p:cNvPr id="12" name="CuadroTexto 11">
            <a:extLst>
              <a:ext uri="{FF2B5EF4-FFF2-40B4-BE49-F238E27FC236}">
                <a16:creationId xmlns:a16="http://schemas.microsoft.com/office/drawing/2014/main" id="{D5A302C8-40FF-499C-BC28-E27326B94AB1}"/>
              </a:ext>
            </a:extLst>
          </p:cNvPr>
          <p:cNvSpPr txBox="1"/>
          <p:nvPr/>
        </p:nvSpPr>
        <p:spPr>
          <a:xfrm>
            <a:off x="4239500" y="1236631"/>
            <a:ext cx="3854768" cy="369332"/>
          </a:xfrm>
          <a:prstGeom prst="rect">
            <a:avLst/>
          </a:prstGeom>
          <a:noFill/>
        </p:spPr>
        <p:txBody>
          <a:bodyPr wrap="square">
            <a:spAutoFit/>
          </a:bodyPr>
          <a:lstStyle/>
          <a:p>
            <a:pPr algn="ctr"/>
            <a:r>
              <a:rPr lang="es-ES" sz="1800"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ANDALUCÍA</a:t>
            </a:r>
            <a:r>
              <a:rPr lang="es-ES" sz="1800"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  (n=126)</a:t>
            </a:r>
            <a:endParaRPr lang="es-ES" b="1" dirty="0">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727BAC3E-08D9-4491-8532-24DFB5B3571E}"/>
              </a:ext>
            </a:extLst>
          </p:cNvPr>
          <p:cNvSpPr txBox="1"/>
          <p:nvPr/>
        </p:nvSpPr>
        <p:spPr>
          <a:xfrm>
            <a:off x="8175455" y="1279204"/>
            <a:ext cx="3793630" cy="369332"/>
          </a:xfrm>
          <a:prstGeom prst="rect">
            <a:avLst/>
          </a:prstGeom>
          <a:noFill/>
        </p:spPr>
        <p:txBody>
          <a:bodyPr wrap="square">
            <a:spAutoFit/>
          </a:bodyPr>
          <a:lstStyle/>
          <a:p>
            <a:pPr algn="ctr"/>
            <a:r>
              <a:rPr lang="es-ES"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CATALUÑA </a:t>
            </a:r>
            <a:r>
              <a:rPr lang="es-ES"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(n=111)</a:t>
            </a:r>
            <a:r>
              <a:rPr lang="es-ES" sz="1800"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 </a:t>
            </a:r>
            <a:endParaRPr lang="es-ES" b="1" dirty="0">
              <a:effectLst>
                <a:outerShdw blurRad="38100" dist="38100" dir="2700000" algn="tl">
                  <a:srgbClr val="000000">
                    <a:alpha val="43137"/>
                  </a:srgbClr>
                </a:outerShdw>
              </a:effectLst>
            </a:endParaRPr>
          </a:p>
        </p:txBody>
      </p:sp>
      <p:sp>
        <p:nvSpPr>
          <p:cNvPr id="18" name="CuadroTexto 17">
            <a:extLst>
              <a:ext uri="{FF2B5EF4-FFF2-40B4-BE49-F238E27FC236}">
                <a16:creationId xmlns:a16="http://schemas.microsoft.com/office/drawing/2014/main" id="{B9A32CBD-BE07-43A8-86CA-A42878E61555}"/>
              </a:ext>
            </a:extLst>
          </p:cNvPr>
          <p:cNvSpPr txBox="1"/>
          <p:nvPr/>
        </p:nvSpPr>
        <p:spPr>
          <a:xfrm>
            <a:off x="185777" y="1236631"/>
            <a:ext cx="3955406" cy="369332"/>
          </a:xfrm>
          <a:prstGeom prst="rect">
            <a:avLst/>
          </a:prstGeom>
          <a:noFill/>
        </p:spPr>
        <p:txBody>
          <a:bodyPr wrap="square">
            <a:spAutoFit/>
          </a:bodyPr>
          <a:lstStyle/>
          <a:p>
            <a:pPr algn="ctr"/>
            <a:r>
              <a:rPr lang="es-ES"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DATOS GLOBALES</a:t>
            </a:r>
            <a:r>
              <a:rPr lang="es-ES" sz="1800"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 (n=597)</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756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3428" y="558031"/>
            <a:ext cx="11128744" cy="603343"/>
          </a:xfrm>
        </p:spPr>
        <p:txBody>
          <a:bodyPr rtlCol="0">
            <a:normAutofit fontScale="90000"/>
          </a:bodyPr>
          <a:lstStyle/>
          <a:p>
            <a:r>
              <a:rPr lang="es-ES" b="1" dirty="0">
                <a:solidFill>
                  <a:srgbClr val="0070C0"/>
                </a:solidFill>
                <a:latin typeface="Corbel" panose="020B0503020204020204" pitchFamily="34" charset="0"/>
              </a:rPr>
              <a:t>CONDUCTORES CON RESULTADOS TOXICOLÓGICOS POSITIVOS </a:t>
            </a:r>
            <a:r>
              <a:rPr lang="es-ES" b="1" i="1" dirty="0">
                <a:solidFill>
                  <a:srgbClr val="0070C0"/>
                </a:solidFill>
                <a:latin typeface="Corbel" panose="020B0503020204020204" pitchFamily="34" charset="0"/>
              </a:rPr>
              <a:t>(n=291)</a:t>
            </a:r>
            <a:r>
              <a:rPr lang="es-ES" sz="3200" b="1" dirty="0">
                <a:solidFill>
                  <a:schemeClr val="tx2">
                    <a:lumMod val="50000"/>
                    <a:lumOff val="50000"/>
                  </a:schemeClr>
                </a:solidFill>
                <a:latin typeface="Corbel" panose="020B0503020204020204" pitchFamily="34" charset="0"/>
              </a:rPr>
              <a:t> </a:t>
            </a:r>
            <a:r>
              <a:rPr lang="es-ES" sz="2700" b="1" dirty="0">
                <a:solidFill>
                  <a:schemeClr val="tx2">
                    <a:lumMod val="50000"/>
                    <a:lumOff val="50000"/>
                  </a:schemeClr>
                </a:solidFill>
                <a:latin typeface="Corbel" panose="020B0503020204020204" pitchFamily="34" charset="0"/>
              </a:rPr>
              <a:t>DISTRIBUCIÓN POR SEXO</a:t>
            </a:r>
            <a:br>
              <a:rPr lang="es-ES" sz="3200" b="1" dirty="0">
                <a:solidFill>
                  <a:schemeClr val="tx2">
                    <a:lumMod val="50000"/>
                    <a:lumOff val="50000"/>
                  </a:schemeClr>
                </a:solidFill>
                <a:latin typeface="Corbel" panose="020B0503020204020204" pitchFamily="34" charset="0"/>
              </a:rPr>
            </a:br>
            <a:endParaRPr lang="es-ES" b="1" dirty="0">
              <a:solidFill>
                <a:srgbClr val="0070C0"/>
              </a:solidFill>
              <a:latin typeface="Corbel" panose="020B0503020204020204" pitchFamily="34" charset="0"/>
            </a:endParaRPr>
          </a:p>
        </p:txBody>
      </p:sp>
      <p:sp>
        <p:nvSpPr>
          <p:cNvPr id="14" name="Rectángulo 13">
            <a:extLst>
              <a:ext uri="{FF2B5EF4-FFF2-40B4-BE49-F238E27FC236}">
                <a16:creationId xmlns:a16="http://schemas.microsoft.com/office/drawing/2014/main" id="{1D46BA21-2224-4C4E-89B3-471F3303EA79}"/>
              </a:ext>
            </a:extLst>
          </p:cNvPr>
          <p:cNvSpPr/>
          <p:nvPr/>
        </p:nvSpPr>
        <p:spPr>
          <a:xfrm>
            <a:off x="0" y="-28095"/>
            <a:ext cx="12192000" cy="2906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nvGrpSpPr>
          <p:cNvPr id="7" name="Grupo 6">
            <a:extLst>
              <a:ext uri="{FF2B5EF4-FFF2-40B4-BE49-F238E27FC236}">
                <a16:creationId xmlns:a16="http://schemas.microsoft.com/office/drawing/2014/main" id="{AB40A538-71F5-4865-8175-76F35E1B80DA}"/>
              </a:ext>
            </a:extLst>
          </p:cNvPr>
          <p:cNvGrpSpPr/>
          <p:nvPr/>
        </p:nvGrpSpPr>
        <p:grpSpPr>
          <a:xfrm>
            <a:off x="7136820" y="1528910"/>
            <a:ext cx="4446165" cy="2512645"/>
            <a:chOff x="7399090" y="2445841"/>
            <a:chExt cx="4446165" cy="2512645"/>
          </a:xfrm>
        </p:grpSpPr>
        <p:sp>
          <p:nvSpPr>
            <p:cNvPr id="18" name="CuadroTexto 17">
              <a:extLst>
                <a:ext uri="{FF2B5EF4-FFF2-40B4-BE49-F238E27FC236}">
                  <a16:creationId xmlns:a16="http://schemas.microsoft.com/office/drawing/2014/main" id="{45C775D6-C0B6-42DF-8A99-11B93BC5A9D9}"/>
                </a:ext>
              </a:extLst>
            </p:cNvPr>
            <p:cNvSpPr txBox="1"/>
            <p:nvPr/>
          </p:nvSpPr>
          <p:spPr>
            <a:xfrm>
              <a:off x="7399090" y="2445841"/>
              <a:ext cx="4446165" cy="830997"/>
            </a:xfrm>
            <a:prstGeom prst="rect">
              <a:avLst/>
            </a:prstGeom>
            <a:noFill/>
            <a:ln>
              <a:solidFill>
                <a:schemeClr val="tx2">
                  <a:lumMod val="50000"/>
                  <a:lumOff val="50000"/>
                </a:schemeClr>
              </a:solidFill>
            </a:ln>
          </p:spPr>
          <p:txBody>
            <a:bodyPr wrap="square" rtlCol="0">
              <a:spAutoFit/>
            </a:bodyPr>
            <a:lstStyle/>
            <a:p>
              <a:pPr algn="ctr"/>
              <a:r>
                <a:rPr lang="es-ES" sz="2400" b="1" dirty="0">
                  <a:solidFill>
                    <a:schemeClr val="tx2">
                      <a:lumMod val="50000"/>
                      <a:lumOff val="50000"/>
                    </a:schemeClr>
                  </a:solidFill>
                </a:rPr>
                <a:t>CENSO CONDUCTORES/AS POR SEXO EN 2019</a:t>
              </a:r>
            </a:p>
          </p:txBody>
        </p:sp>
        <p:sp>
          <p:nvSpPr>
            <p:cNvPr id="4" name="CuadroTexto 3">
              <a:extLst>
                <a:ext uri="{FF2B5EF4-FFF2-40B4-BE49-F238E27FC236}">
                  <a16:creationId xmlns:a16="http://schemas.microsoft.com/office/drawing/2014/main" id="{EA59F93D-47D1-492A-9CD1-0917B3F811B3}"/>
                </a:ext>
              </a:extLst>
            </p:cNvPr>
            <p:cNvSpPr txBox="1"/>
            <p:nvPr/>
          </p:nvSpPr>
          <p:spPr>
            <a:xfrm>
              <a:off x="7464469" y="3739639"/>
              <a:ext cx="4380786" cy="461665"/>
            </a:xfrm>
            <a:prstGeom prst="rect">
              <a:avLst/>
            </a:prstGeom>
            <a:solidFill>
              <a:srgbClr val="FF66CC"/>
            </a:solidFill>
          </p:spPr>
          <p:txBody>
            <a:bodyPr wrap="square" rtlCol="0">
              <a:spAutoFit/>
            </a:bodyPr>
            <a:lstStyle/>
            <a:p>
              <a:pPr algn="ctr"/>
              <a:r>
                <a:rPr lang="es-ES" sz="2400" dirty="0">
                  <a:solidFill>
                    <a:schemeClr val="bg2"/>
                  </a:solidFill>
                </a:rPr>
                <a:t>Conductoras:  11,6 Millones</a:t>
              </a:r>
            </a:p>
          </p:txBody>
        </p:sp>
        <p:sp>
          <p:nvSpPr>
            <p:cNvPr id="20" name="CuadroTexto 19">
              <a:extLst>
                <a:ext uri="{FF2B5EF4-FFF2-40B4-BE49-F238E27FC236}">
                  <a16:creationId xmlns:a16="http://schemas.microsoft.com/office/drawing/2014/main" id="{BE906DC8-617B-4AA0-9DCA-9FC80865EF4F}"/>
                </a:ext>
              </a:extLst>
            </p:cNvPr>
            <p:cNvSpPr txBox="1"/>
            <p:nvPr/>
          </p:nvSpPr>
          <p:spPr>
            <a:xfrm>
              <a:off x="7464469" y="4496821"/>
              <a:ext cx="4380786" cy="461665"/>
            </a:xfrm>
            <a:prstGeom prst="rect">
              <a:avLst/>
            </a:prstGeom>
            <a:solidFill>
              <a:srgbClr val="0070C0"/>
            </a:solidFill>
          </p:spPr>
          <p:txBody>
            <a:bodyPr wrap="square" rtlCol="0">
              <a:spAutoFit/>
            </a:bodyPr>
            <a:lstStyle/>
            <a:p>
              <a:pPr algn="ctr"/>
              <a:r>
                <a:rPr lang="es-ES" sz="2400" dirty="0">
                  <a:solidFill>
                    <a:schemeClr val="bg2"/>
                  </a:solidFill>
                </a:rPr>
                <a:t>Conductores:  15,6 Millones</a:t>
              </a:r>
            </a:p>
          </p:txBody>
        </p:sp>
      </p:grpSp>
      <p:graphicFrame>
        <p:nvGraphicFramePr>
          <p:cNvPr id="16" name="Gráfico 15">
            <a:extLst>
              <a:ext uri="{FF2B5EF4-FFF2-40B4-BE49-F238E27FC236}">
                <a16:creationId xmlns:a16="http://schemas.microsoft.com/office/drawing/2014/main" id="{EB01CCA6-8900-4041-912D-970337A4F359}"/>
              </a:ext>
            </a:extLst>
          </p:cNvPr>
          <p:cNvGraphicFramePr/>
          <p:nvPr>
            <p:extLst>
              <p:ext uri="{D42A27DB-BD31-4B8C-83A1-F6EECF244321}">
                <p14:modId xmlns:p14="http://schemas.microsoft.com/office/powerpoint/2010/main" val="2106511418"/>
              </p:ext>
            </p:extLst>
          </p:nvPr>
        </p:nvGraphicFramePr>
        <p:xfrm>
          <a:off x="731135" y="1288480"/>
          <a:ext cx="5988375" cy="3282967"/>
        </p:xfrm>
        <a:graphic>
          <a:graphicData uri="http://schemas.openxmlformats.org/drawingml/2006/chart">
            <c:chart xmlns:c="http://schemas.openxmlformats.org/drawingml/2006/chart" xmlns:r="http://schemas.openxmlformats.org/officeDocument/2006/relationships" r:id="rId3"/>
          </a:graphicData>
        </a:graphic>
      </p:graphicFrame>
      <p:pic>
        <p:nvPicPr>
          <p:cNvPr id="17" name="Imagen 16">
            <a:extLst>
              <a:ext uri="{FF2B5EF4-FFF2-40B4-BE49-F238E27FC236}">
                <a16:creationId xmlns:a16="http://schemas.microsoft.com/office/drawing/2014/main" id="{CE136BD6-D461-4B48-9F8B-5D3BD7E27B5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sp>
        <p:nvSpPr>
          <p:cNvPr id="21" name="CuadroTexto 20">
            <a:extLst>
              <a:ext uri="{FF2B5EF4-FFF2-40B4-BE49-F238E27FC236}">
                <a16:creationId xmlns:a16="http://schemas.microsoft.com/office/drawing/2014/main" id="{A5293CDF-B3E9-40BF-9628-9553B2CBE506}"/>
              </a:ext>
            </a:extLst>
          </p:cNvPr>
          <p:cNvSpPr txBox="1"/>
          <p:nvPr/>
        </p:nvSpPr>
        <p:spPr>
          <a:xfrm>
            <a:off x="396949" y="4787971"/>
            <a:ext cx="11277600" cy="954107"/>
          </a:xfrm>
          <a:prstGeom prst="rect">
            <a:avLst/>
          </a:prstGeom>
          <a:noFill/>
        </p:spPr>
        <p:txBody>
          <a:bodyPr wrap="square">
            <a:spAutoFit/>
          </a:bodyPr>
          <a:lstStyle/>
          <a:p>
            <a:pPr algn="just">
              <a:spcAft>
                <a:spcPts val="1000"/>
              </a:spcAft>
            </a:pPr>
            <a:r>
              <a:rPr lang="es-ES_tradnl" sz="2400" dirty="0">
                <a:effectLst/>
                <a:latin typeface="Corbel" panose="020B0503020204020204" pitchFamily="34" charset="0"/>
                <a:ea typeface="Times New Roman" panose="02020603050405020304" pitchFamily="18" charset="0"/>
              </a:rPr>
              <a:t>Los conductores fallecidos con resultados toxicológicos positivos fueron </a:t>
            </a:r>
            <a:r>
              <a:rPr lang="es-ES_tradnl" sz="2400" b="1" dirty="0">
                <a:effectLst/>
                <a:latin typeface="Corbel" panose="020B0503020204020204" pitchFamily="34" charset="0"/>
                <a:ea typeface="Times New Roman" panose="02020603050405020304" pitchFamily="18" charset="0"/>
              </a:rPr>
              <a:t>hombres en el </a:t>
            </a:r>
            <a:r>
              <a:rPr lang="es-ES_tradnl" sz="2800" b="1" dirty="0">
                <a:effectLst/>
                <a:latin typeface="Corbel" panose="020B0503020204020204" pitchFamily="34" charset="0"/>
                <a:ea typeface="Times New Roman" panose="02020603050405020304" pitchFamily="18" charset="0"/>
              </a:rPr>
              <a:t>95%</a:t>
            </a:r>
            <a:r>
              <a:rPr lang="es-ES_tradnl" sz="2400" b="1" dirty="0">
                <a:effectLst/>
                <a:latin typeface="Corbel" panose="020B0503020204020204" pitchFamily="34" charset="0"/>
                <a:ea typeface="Times New Roman" panose="02020603050405020304" pitchFamily="18" charset="0"/>
              </a:rPr>
              <a:t> </a:t>
            </a:r>
            <a:r>
              <a:rPr lang="es-ES_tradnl" sz="2400" dirty="0">
                <a:effectLst/>
                <a:latin typeface="Corbel" panose="020B0503020204020204" pitchFamily="34" charset="0"/>
                <a:ea typeface="Times New Roman" panose="02020603050405020304" pitchFamily="18" charset="0"/>
              </a:rPr>
              <a:t>de los casos y solo el </a:t>
            </a:r>
            <a:r>
              <a:rPr lang="es-ES_tradnl" sz="3200" b="1" dirty="0">
                <a:effectLst/>
                <a:latin typeface="Corbel" panose="020B0503020204020204" pitchFamily="34" charset="0"/>
                <a:ea typeface="Times New Roman" panose="02020603050405020304" pitchFamily="18" charset="0"/>
              </a:rPr>
              <a:t>5%</a:t>
            </a:r>
            <a:r>
              <a:rPr lang="es-ES_tradnl" sz="2400" dirty="0">
                <a:effectLst/>
                <a:latin typeface="Corbel" panose="020B0503020204020204" pitchFamily="34" charset="0"/>
                <a:ea typeface="Times New Roman" panose="02020603050405020304" pitchFamily="18" charset="0"/>
              </a:rPr>
              <a:t> </a:t>
            </a:r>
            <a:r>
              <a:rPr lang="es-ES_tradnl" sz="2400" b="1" dirty="0">
                <a:effectLst/>
                <a:latin typeface="Corbel" panose="020B0503020204020204" pitchFamily="34" charset="0"/>
                <a:ea typeface="Times New Roman" panose="02020603050405020304" pitchFamily="18" charset="0"/>
              </a:rPr>
              <a:t>correspondió a mujeres</a:t>
            </a:r>
            <a:r>
              <a:rPr lang="es-ES_tradnl" sz="2400" dirty="0">
                <a:effectLst/>
                <a:latin typeface="Corbel" panose="020B0503020204020204" pitchFamily="34" charset="0"/>
                <a:ea typeface="Times New Roman" panose="02020603050405020304" pitchFamily="18" charset="0"/>
              </a:rPr>
              <a:t>.</a:t>
            </a:r>
            <a:endParaRPr lang="es-ES" sz="2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877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89565" y="390665"/>
            <a:ext cx="11171570" cy="726599"/>
          </a:xfrm>
        </p:spPr>
        <p:txBody>
          <a:bodyPr rtlCol="0">
            <a:normAutofit fontScale="90000"/>
          </a:bodyPr>
          <a:lstStyle/>
          <a:p>
            <a:pPr rtl="0"/>
            <a:r>
              <a:rPr lang="es-ES" b="1" dirty="0">
                <a:solidFill>
                  <a:srgbClr val="0070C0"/>
                </a:solidFill>
                <a:latin typeface="Corbel" panose="020B0503020204020204" pitchFamily="34" charset="0"/>
              </a:rPr>
              <a:t>CONDUCTORES CON RESULTADOS TOXICOLÓGICOS POSITIVOS </a:t>
            </a:r>
            <a:r>
              <a:rPr lang="es-ES" b="1" i="1" dirty="0">
                <a:solidFill>
                  <a:srgbClr val="0070C0"/>
                </a:solidFill>
                <a:latin typeface="Corbel" panose="020B0503020204020204" pitchFamily="34" charset="0"/>
              </a:rPr>
              <a:t>(n=291)</a:t>
            </a:r>
            <a:br>
              <a:rPr lang="es-ES" b="1" i="1" dirty="0">
                <a:solidFill>
                  <a:srgbClr val="0070C0"/>
                </a:solidFill>
                <a:latin typeface="Corbel" panose="020B0503020204020204" pitchFamily="34" charset="0"/>
              </a:rPr>
            </a:br>
            <a:r>
              <a:rPr lang="es-ES" sz="2200" b="1" dirty="0">
                <a:solidFill>
                  <a:schemeClr val="tx2">
                    <a:lumMod val="50000"/>
                    <a:lumOff val="50000"/>
                  </a:schemeClr>
                </a:solidFill>
                <a:latin typeface="Corbel" panose="020B0503020204020204" pitchFamily="34" charset="0"/>
              </a:rPr>
              <a:t>DISTRIBUCIÓN PORCENTUAL POR EL TIPO DE VEHÍCULO</a:t>
            </a:r>
          </a:p>
        </p:txBody>
      </p:sp>
      <p:sp>
        <p:nvSpPr>
          <p:cNvPr id="8" name="Rectángulo 7">
            <a:extLst>
              <a:ext uri="{FF2B5EF4-FFF2-40B4-BE49-F238E27FC236}">
                <a16:creationId xmlns:a16="http://schemas.microsoft.com/office/drawing/2014/main" id="{4B3C0507-0948-3744-B151-BB972DCBEB66}"/>
              </a:ext>
            </a:extLst>
          </p:cNvPr>
          <p:cNvSpPr/>
          <p:nvPr/>
        </p:nvSpPr>
        <p:spPr>
          <a:xfrm>
            <a:off x="0" y="100055"/>
            <a:ext cx="12192000" cy="2906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9" name="Imagen 8">
            <a:extLst>
              <a:ext uri="{FF2B5EF4-FFF2-40B4-BE49-F238E27FC236}">
                <a16:creationId xmlns:a16="http://schemas.microsoft.com/office/drawing/2014/main" id="{28D7DC83-9E0D-4C3F-BEDB-1EDA78BB8D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sp>
        <p:nvSpPr>
          <p:cNvPr id="12" name="CuadroTexto 11">
            <a:extLst>
              <a:ext uri="{FF2B5EF4-FFF2-40B4-BE49-F238E27FC236}">
                <a16:creationId xmlns:a16="http://schemas.microsoft.com/office/drawing/2014/main" id="{3DFF4046-5A32-4C62-847E-421D9681A121}"/>
              </a:ext>
            </a:extLst>
          </p:cNvPr>
          <p:cNvSpPr txBox="1"/>
          <p:nvPr/>
        </p:nvSpPr>
        <p:spPr>
          <a:xfrm>
            <a:off x="221236" y="4949758"/>
            <a:ext cx="11749525" cy="1200329"/>
          </a:xfrm>
          <a:prstGeom prst="rect">
            <a:avLst/>
          </a:prstGeom>
          <a:noFill/>
        </p:spPr>
        <p:txBody>
          <a:bodyPr wrap="square">
            <a:spAutoFit/>
          </a:bodyPr>
          <a:lstStyle/>
          <a:p>
            <a:pPr algn="just"/>
            <a:r>
              <a:rPr lang="es-ES_tradnl" sz="1800" dirty="0">
                <a:effectLst/>
                <a:latin typeface="Corbel" panose="020B0503020204020204" pitchFamily="34" charset="0"/>
                <a:ea typeface="Times New Roman" panose="02020603050405020304" pitchFamily="18" charset="0"/>
                <a:cs typeface="Arial" panose="020B0604020202020204" pitchFamily="34" charset="0"/>
              </a:rPr>
              <a:t>De forma mayoritaria los conductores con resultados toxicológicos positivos conducían un turismo o una motocicleta o ciclomotor.</a:t>
            </a:r>
            <a:r>
              <a:rPr lang="es-ES_tradnl" sz="1800" dirty="0">
                <a:effectLst/>
                <a:latin typeface="Corbel" panose="020B0503020204020204" pitchFamily="34" charset="0"/>
                <a:ea typeface="Times New Roman" panose="02020603050405020304" pitchFamily="18" charset="0"/>
              </a:rPr>
              <a:t> En el caso de Andalucía y Cataluña a motocicleta o ciclomotor fue el vehículo mas utilizado por los conductores con resultados toxicológicos positivos (</a:t>
            </a:r>
            <a:r>
              <a:rPr lang="es-ES_tradnl" sz="1800" b="1" dirty="0">
                <a:effectLst/>
                <a:latin typeface="Corbel" panose="020B0503020204020204" pitchFamily="34" charset="0"/>
                <a:ea typeface="Times New Roman" panose="02020603050405020304" pitchFamily="18" charset="0"/>
              </a:rPr>
              <a:t>44,3%</a:t>
            </a:r>
            <a:r>
              <a:rPr lang="es-ES_tradnl" sz="1800" dirty="0">
                <a:effectLst/>
                <a:latin typeface="Corbel" panose="020B0503020204020204" pitchFamily="34" charset="0"/>
                <a:ea typeface="Times New Roman" panose="02020603050405020304" pitchFamily="18" charset="0"/>
              </a:rPr>
              <a:t> y </a:t>
            </a:r>
            <a:r>
              <a:rPr lang="es-ES_tradnl" sz="1800" b="1" dirty="0">
                <a:effectLst/>
                <a:latin typeface="Corbel" panose="020B0503020204020204" pitchFamily="34" charset="0"/>
                <a:ea typeface="Times New Roman" panose="02020603050405020304" pitchFamily="18" charset="0"/>
              </a:rPr>
              <a:t>46,0%</a:t>
            </a:r>
            <a:r>
              <a:rPr lang="es-ES_tradnl" sz="1800" dirty="0">
                <a:effectLst/>
                <a:latin typeface="Corbel" panose="020B0503020204020204" pitchFamily="34" charset="0"/>
                <a:ea typeface="Times New Roman" panose="02020603050405020304" pitchFamily="18" charset="0"/>
              </a:rPr>
              <a:t> respectivamente) seguido del turismo ( </a:t>
            </a:r>
            <a:r>
              <a:rPr lang="es-ES_tradnl" sz="1800" b="1" dirty="0">
                <a:effectLst/>
                <a:latin typeface="Corbel" panose="020B0503020204020204" pitchFamily="34" charset="0"/>
                <a:ea typeface="Times New Roman" panose="02020603050405020304" pitchFamily="18" charset="0"/>
              </a:rPr>
              <a:t>42,8%</a:t>
            </a:r>
            <a:r>
              <a:rPr lang="es-ES_tradnl" sz="1800" dirty="0">
                <a:effectLst/>
                <a:latin typeface="Corbel" panose="020B0503020204020204" pitchFamily="34" charset="0"/>
                <a:ea typeface="Times New Roman" panose="02020603050405020304" pitchFamily="18" charset="0"/>
              </a:rPr>
              <a:t> y </a:t>
            </a:r>
            <a:r>
              <a:rPr lang="es-ES_tradnl" sz="1800" b="1" dirty="0">
                <a:effectLst/>
                <a:latin typeface="Corbel" panose="020B0503020204020204" pitchFamily="34" charset="0"/>
                <a:ea typeface="Times New Roman" panose="02020603050405020304" pitchFamily="18" charset="0"/>
              </a:rPr>
              <a:t>42,0%</a:t>
            </a:r>
            <a:r>
              <a:rPr lang="es-ES_tradnl" sz="1800" dirty="0">
                <a:effectLst/>
                <a:latin typeface="Corbel" panose="020B0503020204020204" pitchFamily="34" charset="0"/>
                <a:ea typeface="Times New Roman" panose="02020603050405020304" pitchFamily="18" charset="0"/>
              </a:rPr>
              <a:t> respectivamente). </a:t>
            </a:r>
            <a:endParaRPr lang="es-ES" sz="1800" dirty="0">
              <a:effectLst/>
              <a:latin typeface="Arial" panose="020B0604020202020204" pitchFamily="34" charset="0"/>
              <a:ea typeface="Times New Roman" panose="02020603050405020304" pitchFamily="18" charset="0"/>
            </a:endParaRPr>
          </a:p>
        </p:txBody>
      </p:sp>
      <p:graphicFrame>
        <p:nvGraphicFramePr>
          <p:cNvPr id="14" name="Gráfico 13">
            <a:extLst>
              <a:ext uri="{FF2B5EF4-FFF2-40B4-BE49-F238E27FC236}">
                <a16:creationId xmlns:a16="http://schemas.microsoft.com/office/drawing/2014/main" id="{1E7857E7-24EC-4AD0-A08B-471D6A0F4A33}"/>
              </a:ext>
            </a:extLst>
          </p:cNvPr>
          <p:cNvGraphicFramePr/>
          <p:nvPr>
            <p:extLst>
              <p:ext uri="{D42A27DB-BD31-4B8C-83A1-F6EECF244321}">
                <p14:modId xmlns:p14="http://schemas.microsoft.com/office/powerpoint/2010/main" val="486087156"/>
              </p:ext>
            </p:extLst>
          </p:nvPr>
        </p:nvGraphicFramePr>
        <p:xfrm>
          <a:off x="162738" y="1741925"/>
          <a:ext cx="3991048" cy="30569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a:extLst>
              <a:ext uri="{FF2B5EF4-FFF2-40B4-BE49-F238E27FC236}">
                <a16:creationId xmlns:a16="http://schemas.microsoft.com/office/drawing/2014/main" id="{96CF9E56-56E3-414A-AC04-01AAFDA3114F}"/>
              </a:ext>
            </a:extLst>
          </p:cNvPr>
          <p:cNvGraphicFramePr/>
          <p:nvPr>
            <p:extLst>
              <p:ext uri="{D42A27DB-BD31-4B8C-83A1-F6EECF244321}">
                <p14:modId xmlns:p14="http://schemas.microsoft.com/office/powerpoint/2010/main" val="452997849"/>
              </p:ext>
            </p:extLst>
          </p:nvPr>
        </p:nvGraphicFramePr>
        <p:xfrm>
          <a:off x="4320362" y="1741924"/>
          <a:ext cx="3551275" cy="30569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áfico 15">
            <a:extLst>
              <a:ext uri="{FF2B5EF4-FFF2-40B4-BE49-F238E27FC236}">
                <a16:creationId xmlns:a16="http://schemas.microsoft.com/office/drawing/2014/main" id="{AF24C13A-CB43-41D5-939A-898D090F197C}"/>
              </a:ext>
            </a:extLst>
          </p:cNvPr>
          <p:cNvGraphicFramePr/>
          <p:nvPr>
            <p:extLst>
              <p:ext uri="{D42A27DB-BD31-4B8C-83A1-F6EECF244321}">
                <p14:modId xmlns:p14="http://schemas.microsoft.com/office/powerpoint/2010/main" val="2228658587"/>
              </p:ext>
            </p:extLst>
          </p:nvPr>
        </p:nvGraphicFramePr>
        <p:xfrm>
          <a:off x="8038213" y="1741924"/>
          <a:ext cx="3874050" cy="3056903"/>
        </p:xfrm>
        <a:graphic>
          <a:graphicData uri="http://schemas.openxmlformats.org/drawingml/2006/chart">
            <c:chart xmlns:c="http://schemas.openxmlformats.org/drawingml/2006/chart" xmlns:r="http://schemas.openxmlformats.org/officeDocument/2006/relationships" r:id="rId6"/>
          </a:graphicData>
        </a:graphic>
      </p:graphicFrame>
      <p:sp>
        <p:nvSpPr>
          <p:cNvPr id="17" name="CuadroTexto 16">
            <a:extLst>
              <a:ext uri="{FF2B5EF4-FFF2-40B4-BE49-F238E27FC236}">
                <a16:creationId xmlns:a16="http://schemas.microsoft.com/office/drawing/2014/main" id="{873FDC2D-B083-4D68-AB20-46A18BC089AC}"/>
              </a:ext>
            </a:extLst>
          </p:cNvPr>
          <p:cNvSpPr txBox="1"/>
          <p:nvPr/>
        </p:nvSpPr>
        <p:spPr>
          <a:xfrm>
            <a:off x="4239501" y="1244928"/>
            <a:ext cx="3854767" cy="369332"/>
          </a:xfrm>
          <a:prstGeom prst="rect">
            <a:avLst/>
          </a:prstGeom>
          <a:noFill/>
        </p:spPr>
        <p:txBody>
          <a:bodyPr wrap="square">
            <a:spAutoFit/>
          </a:bodyPr>
          <a:lstStyle/>
          <a:p>
            <a:pPr algn="ctr"/>
            <a:r>
              <a:rPr lang="es-ES" sz="1800"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ANDALUCÍA</a:t>
            </a:r>
            <a:r>
              <a:rPr lang="es-ES" sz="1800"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  (n=70)</a:t>
            </a:r>
            <a:endParaRPr lang="es-ES" b="1" dirty="0">
              <a:effectLst>
                <a:outerShdw blurRad="38100" dist="38100" dir="2700000" algn="tl">
                  <a:srgbClr val="000000">
                    <a:alpha val="43137"/>
                  </a:srgbClr>
                </a:outerShdw>
              </a:effectLst>
            </a:endParaRPr>
          </a:p>
        </p:txBody>
      </p:sp>
      <p:sp>
        <p:nvSpPr>
          <p:cNvPr id="18" name="CuadroTexto 17">
            <a:extLst>
              <a:ext uri="{FF2B5EF4-FFF2-40B4-BE49-F238E27FC236}">
                <a16:creationId xmlns:a16="http://schemas.microsoft.com/office/drawing/2014/main" id="{F665D02F-7277-4F6D-86FA-18E8BCF9DE4C}"/>
              </a:ext>
            </a:extLst>
          </p:cNvPr>
          <p:cNvSpPr txBox="1"/>
          <p:nvPr/>
        </p:nvSpPr>
        <p:spPr>
          <a:xfrm>
            <a:off x="8038213" y="1247839"/>
            <a:ext cx="3886967" cy="369332"/>
          </a:xfrm>
          <a:prstGeom prst="rect">
            <a:avLst/>
          </a:prstGeom>
          <a:noFill/>
        </p:spPr>
        <p:txBody>
          <a:bodyPr wrap="square">
            <a:spAutoFit/>
          </a:bodyPr>
          <a:lstStyle/>
          <a:p>
            <a:pPr algn="ctr"/>
            <a:r>
              <a:rPr lang="es-ES"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CATALUÑA</a:t>
            </a:r>
            <a:r>
              <a:rPr lang="es-ES" sz="1800"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 (n=50)</a:t>
            </a:r>
            <a:endParaRPr lang="es-ES" b="1" dirty="0">
              <a:effectLst>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id="{60B3B488-CE12-48B7-94CC-2A46FA5B03BA}"/>
              </a:ext>
            </a:extLst>
          </p:cNvPr>
          <p:cNvSpPr txBox="1"/>
          <p:nvPr/>
        </p:nvSpPr>
        <p:spPr>
          <a:xfrm>
            <a:off x="266820" y="1247839"/>
            <a:ext cx="3918267" cy="369332"/>
          </a:xfrm>
          <a:prstGeom prst="rect">
            <a:avLst/>
          </a:prstGeom>
          <a:noFill/>
        </p:spPr>
        <p:txBody>
          <a:bodyPr wrap="square">
            <a:spAutoFit/>
          </a:bodyPr>
          <a:lstStyle/>
          <a:p>
            <a:pPr algn="ctr"/>
            <a:r>
              <a:rPr lang="es-ES"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DATOS GLOBALES</a:t>
            </a:r>
            <a:r>
              <a:rPr lang="es-ES" sz="1800"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 (n=291)</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290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8475" y="342536"/>
            <a:ext cx="11993525" cy="547294"/>
          </a:xfrm>
        </p:spPr>
        <p:txBody>
          <a:bodyPr rtlCol="0">
            <a:normAutofit/>
          </a:bodyPr>
          <a:lstStyle/>
          <a:p>
            <a:pPr rtl="0"/>
            <a:r>
              <a:rPr lang="es-ES" sz="2400" b="1" dirty="0">
                <a:solidFill>
                  <a:srgbClr val="0070C0"/>
                </a:solidFill>
              </a:rPr>
              <a:t>CONDUCTORES CON RESULTADOS TOXICOLÓGICOS POSITIVOS</a:t>
            </a:r>
            <a:r>
              <a:rPr lang="es-ES" sz="2400" b="1" i="1" dirty="0">
                <a:solidFill>
                  <a:srgbClr val="0070C0"/>
                </a:solidFill>
              </a:rPr>
              <a:t>(n=291)</a:t>
            </a:r>
            <a:endParaRPr lang="es-ES" sz="2400" b="1" dirty="0">
              <a:solidFill>
                <a:srgbClr val="0070C0"/>
              </a:solidFill>
            </a:endParaRPr>
          </a:p>
        </p:txBody>
      </p:sp>
      <p:sp>
        <p:nvSpPr>
          <p:cNvPr id="22" name="CuadroTexto 21">
            <a:extLst>
              <a:ext uri="{FF2B5EF4-FFF2-40B4-BE49-F238E27FC236}">
                <a16:creationId xmlns:a16="http://schemas.microsoft.com/office/drawing/2014/main" id="{F31FFB53-2E42-40E3-A0CD-B88526D3FEFD}"/>
              </a:ext>
            </a:extLst>
          </p:cNvPr>
          <p:cNvSpPr txBox="1"/>
          <p:nvPr/>
        </p:nvSpPr>
        <p:spPr>
          <a:xfrm>
            <a:off x="266820" y="780330"/>
            <a:ext cx="641662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rPr>
              <a:t>DISTRIBUCIÓN POR RANGO DE EDAD Y DÍA DE LA SEMANA</a:t>
            </a:r>
          </a:p>
        </p:txBody>
      </p:sp>
      <p:sp>
        <p:nvSpPr>
          <p:cNvPr id="14" name="Rectángulo 13">
            <a:extLst>
              <a:ext uri="{FF2B5EF4-FFF2-40B4-BE49-F238E27FC236}">
                <a16:creationId xmlns:a16="http://schemas.microsoft.com/office/drawing/2014/main" id="{1D46BA21-2224-4C4E-89B3-471F3303EA79}"/>
              </a:ext>
            </a:extLst>
          </p:cNvPr>
          <p:cNvSpPr/>
          <p:nvPr/>
        </p:nvSpPr>
        <p:spPr>
          <a:xfrm>
            <a:off x="0" y="51926"/>
            <a:ext cx="12192000" cy="2906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E5E6DA"/>
              </a:solidFill>
              <a:effectLst/>
              <a:uLnTx/>
              <a:uFillTx/>
              <a:latin typeface="Calibri" panose="020F0502020204030204"/>
              <a:ea typeface="+mn-ea"/>
              <a:cs typeface="+mn-cs"/>
            </a:endParaRPr>
          </a:p>
        </p:txBody>
      </p:sp>
      <p:sp>
        <p:nvSpPr>
          <p:cNvPr id="17" name="CuadroTexto 16">
            <a:extLst>
              <a:ext uri="{FF2B5EF4-FFF2-40B4-BE49-F238E27FC236}">
                <a16:creationId xmlns:a16="http://schemas.microsoft.com/office/drawing/2014/main" id="{A38C61CE-A9EC-4404-B327-3F57DA4A377B}"/>
              </a:ext>
            </a:extLst>
          </p:cNvPr>
          <p:cNvSpPr txBox="1"/>
          <p:nvPr/>
        </p:nvSpPr>
        <p:spPr>
          <a:xfrm>
            <a:off x="152943" y="4897565"/>
            <a:ext cx="11993525" cy="1323439"/>
          </a:xfrm>
          <a:prstGeom prst="rect">
            <a:avLst/>
          </a:prstGeom>
          <a:noFill/>
        </p:spPr>
        <p:txBody>
          <a:bodyPr wrap="square">
            <a:spAutoFit/>
          </a:bodyPr>
          <a:lstStyle/>
          <a:p>
            <a:pPr algn="just"/>
            <a:r>
              <a:rPr lang="es-ES_tradnl" sz="2000" dirty="0">
                <a:effectLst/>
                <a:latin typeface="Corbel" panose="020B0503020204020204" pitchFamily="34" charset="0"/>
                <a:ea typeface="Times New Roman" panose="02020603050405020304" pitchFamily="18" charset="0"/>
                <a:cs typeface="Arial" panose="020B0604020202020204" pitchFamily="34" charset="0"/>
              </a:rPr>
              <a:t>En los datos globales de todo el territorio nacional así como en Andalucía, l</a:t>
            </a:r>
            <a:r>
              <a:rPr lang="es-ES" sz="2000" dirty="0">
                <a:effectLst/>
                <a:latin typeface="Corbel" panose="020B0503020204020204" pitchFamily="34" charset="0"/>
                <a:ea typeface="Times New Roman" panose="02020603050405020304" pitchFamily="18" charset="0"/>
                <a:cs typeface="Arial" panose="020B0604020202020204" pitchFamily="34" charset="0"/>
              </a:rPr>
              <a:t>a mayoría de los positivos se producen en días laborables, independientemente de la franja de edad, mientras que </a:t>
            </a:r>
            <a:r>
              <a:rPr lang="es-ES" sz="2000" b="1" dirty="0">
                <a:effectLst/>
                <a:latin typeface="Corbel" panose="020B0503020204020204" pitchFamily="34" charset="0"/>
                <a:ea typeface="Times New Roman" panose="02020603050405020304" pitchFamily="18" charset="0"/>
                <a:cs typeface="Arial" panose="020B0604020202020204" pitchFamily="34" charset="0"/>
              </a:rPr>
              <a:t>en Cataluña en los rangos de edad hasta los 44 años, así como en el rango de edad de 55-64 la mayoría de los accidentes mortales  se produjeron en fin de semana o festivos.</a:t>
            </a:r>
            <a:endParaRPr lang="es-ES" sz="2000" b="1" dirty="0"/>
          </a:p>
        </p:txBody>
      </p:sp>
      <p:graphicFrame>
        <p:nvGraphicFramePr>
          <p:cNvPr id="18" name="Gráfico 17">
            <a:extLst>
              <a:ext uri="{FF2B5EF4-FFF2-40B4-BE49-F238E27FC236}">
                <a16:creationId xmlns:a16="http://schemas.microsoft.com/office/drawing/2014/main" id="{4765DA35-8475-449A-A9A8-C5BF1F17406E}"/>
              </a:ext>
            </a:extLst>
          </p:cNvPr>
          <p:cNvGraphicFramePr/>
          <p:nvPr>
            <p:extLst>
              <p:ext uri="{D42A27DB-BD31-4B8C-83A1-F6EECF244321}">
                <p14:modId xmlns:p14="http://schemas.microsoft.com/office/powerpoint/2010/main" val="1960091977"/>
              </p:ext>
            </p:extLst>
          </p:nvPr>
        </p:nvGraphicFramePr>
        <p:xfrm>
          <a:off x="152943" y="1617171"/>
          <a:ext cx="4039722" cy="32266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áfico 18">
            <a:extLst>
              <a:ext uri="{FF2B5EF4-FFF2-40B4-BE49-F238E27FC236}">
                <a16:creationId xmlns:a16="http://schemas.microsoft.com/office/drawing/2014/main" id="{A4B8B9E5-41F4-41F0-AED1-A8921E990A11}"/>
              </a:ext>
            </a:extLst>
          </p:cNvPr>
          <p:cNvGraphicFramePr/>
          <p:nvPr>
            <p:extLst>
              <p:ext uri="{D42A27DB-BD31-4B8C-83A1-F6EECF244321}">
                <p14:modId xmlns:p14="http://schemas.microsoft.com/office/powerpoint/2010/main" val="2974893283"/>
              </p:ext>
            </p:extLst>
          </p:nvPr>
        </p:nvGraphicFramePr>
        <p:xfrm>
          <a:off x="4287379" y="1623318"/>
          <a:ext cx="3883778" cy="32341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áfico 19">
            <a:extLst>
              <a:ext uri="{FF2B5EF4-FFF2-40B4-BE49-F238E27FC236}">
                <a16:creationId xmlns:a16="http://schemas.microsoft.com/office/drawing/2014/main" id="{4E442E94-35E3-418F-9279-870731FD77FC}"/>
              </a:ext>
            </a:extLst>
          </p:cNvPr>
          <p:cNvGraphicFramePr/>
          <p:nvPr>
            <p:extLst>
              <p:ext uri="{D42A27DB-BD31-4B8C-83A1-F6EECF244321}">
                <p14:modId xmlns:p14="http://schemas.microsoft.com/office/powerpoint/2010/main" val="2781221051"/>
              </p:ext>
            </p:extLst>
          </p:nvPr>
        </p:nvGraphicFramePr>
        <p:xfrm>
          <a:off x="8312497" y="1623318"/>
          <a:ext cx="3742438" cy="3234189"/>
        </p:xfrm>
        <a:graphic>
          <a:graphicData uri="http://schemas.openxmlformats.org/drawingml/2006/chart">
            <c:chart xmlns:c="http://schemas.openxmlformats.org/drawingml/2006/chart" xmlns:r="http://schemas.openxmlformats.org/officeDocument/2006/relationships" r:id="rId5"/>
          </a:graphicData>
        </a:graphic>
      </p:graphicFrame>
      <p:pic>
        <p:nvPicPr>
          <p:cNvPr id="21" name="Imagen 20">
            <a:extLst>
              <a:ext uri="{FF2B5EF4-FFF2-40B4-BE49-F238E27FC236}">
                <a16:creationId xmlns:a16="http://schemas.microsoft.com/office/drawing/2014/main" id="{5475B5FD-8DC2-4518-B20D-B49166EC157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sp>
        <p:nvSpPr>
          <p:cNvPr id="13" name="CuadroTexto 12">
            <a:extLst>
              <a:ext uri="{FF2B5EF4-FFF2-40B4-BE49-F238E27FC236}">
                <a16:creationId xmlns:a16="http://schemas.microsoft.com/office/drawing/2014/main" id="{95CE1534-8C6B-4FBB-8082-C54E62C6DDF3}"/>
              </a:ext>
            </a:extLst>
          </p:cNvPr>
          <p:cNvSpPr txBox="1"/>
          <p:nvPr/>
        </p:nvSpPr>
        <p:spPr>
          <a:xfrm>
            <a:off x="4239501" y="1244928"/>
            <a:ext cx="3931656" cy="369332"/>
          </a:xfrm>
          <a:prstGeom prst="rect">
            <a:avLst/>
          </a:prstGeom>
          <a:noFill/>
        </p:spPr>
        <p:txBody>
          <a:bodyPr wrap="square">
            <a:spAutoFit/>
          </a:bodyPr>
          <a:lstStyle/>
          <a:p>
            <a:pPr algn="ctr"/>
            <a:r>
              <a:rPr lang="es-ES" sz="1800"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ANDALUCÍA</a:t>
            </a:r>
            <a:r>
              <a:rPr lang="es-ES" sz="1800"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  (n=70)</a:t>
            </a:r>
            <a:endParaRPr lang="es-ES" b="1" dirty="0">
              <a:effectLst>
                <a:outerShdw blurRad="38100" dist="38100" dir="2700000" algn="tl">
                  <a:srgbClr val="000000">
                    <a:alpha val="43137"/>
                  </a:srgbClr>
                </a:outerShdw>
              </a:effectLst>
            </a:endParaRPr>
          </a:p>
        </p:txBody>
      </p:sp>
      <p:sp>
        <p:nvSpPr>
          <p:cNvPr id="16" name="CuadroTexto 15">
            <a:extLst>
              <a:ext uri="{FF2B5EF4-FFF2-40B4-BE49-F238E27FC236}">
                <a16:creationId xmlns:a16="http://schemas.microsoft.com/office/drawing/2014/main" id="{02FCCD12-B27F-480D-9339-6FD43C6DCE12}"/>
              </a:ext>
            </a:extLst>
          </p:cNvPr>
          <p:cNvSpPr txBox="1"/>
          <p:nvPr/>
        </p:nvSpPr>
        <p:spPr>
          <a:xfrm>
            <a:off x="8312497" y="1247839"/>
            <a:ext cx="3726559" cy="369332"/>
          </a:xfrm>
          <a:prstGeom prst="rect">
            <a:avLst/>
          </a:prstGeom>
          <a:noFill/>
        </p:spPr>
        <p:txBody>
          <a:bodyPr wrap="square">
            <a:spAutoFit/>
          </a:bodyPr>
          <a:lstStyle/>
          <a:p>
            <a:pPr algn="ctr"/>
            <a:r>
              <a:rPr lang="es-ES"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CATALUÑA</a:t>
            </a:r>
            <a:r>
              <a:rPr lang="es-ES" sz="1800"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 (n=50)</a:t>
            </a:r>
            <a:endParaRPr lang="es-ES" b="1" dirty="0">
              <a:effectLst>
                <a:outerShdw blurRad="38100" dist="38100" dir="2700000" algn="tl">
                  <a:srgbClr val="000000">
                    <a:alpha val="43137"/>
                  </a:srgbClr>
                </a:outerShdw>
              </a:effectLst>
            </a:endParaRPr>
          </a:p>
        </p:txBody>
      </p:sp>
      <p:sp>
        <p:nvSpPr>
          <p:cNvPr id="23" name="CuadroTexto 22">
            <a:extLst>
              <a:ext uri="{FF2B5EF4-FFF2-40B4-BE49-F238E27FC236}">
                <a16:creationId xmlns:a16="http://schemas.microsoft.com/office/drawing/2014/main" id="{259507DB-46B9-4746-989C-63B2625A996B}"/>
              </a:ext>
            </a:extLst>
          </p:cNvPr>
          <p:cNvSpPr txBox="1"/>
          <p:nvPr/>
        </p:nvSpPr>
        <p:spPr>
          <a:xfrm>
            <a:off x="152944" y="1247839"/>
            <a:ext cx="4032144" cy="369332"/>
          </a:xfrm>
          <a:prstGeom prst="rect">
            <a:avLst/>
          </a:prstGeom>
          <a:noFill/>
        </p:spPr>
        <p:txBody>
          <a:bodyPr wrap="square">
            <a:spAutoFit/>
          </a:bodyPr>
          <a:lstStyle/>
          <a:p>
            <a:pPr algn="ctr"/>
            <a:r>
              <a:rPr lang="es-ES"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DATOS GLOBALES</a:t>
            </a:r>
            <a:r>
              <a:rPr lang="es-ES" sz="1800"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 (n=291)</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21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85980" y="245988"/>
            <a:ext cx="12006020" cy="931883"/>
          </a:xfrm>
        </p:spPr>
        <p:txBody>
          <a:bodyPr rtlCol="0">
            <a:normAutofit/>
          </a:bodyPr>
          <a:lstStyle/>
          <a:p>
            <a:r>
              <a:rPr lang="es-ES" b="1" dirty="0">
                <a:solidFill>
                  <a:srgbClr val="0070C0"/>
                </a:solidFill>
              </a:rPr>
              <a:t>CONDUCTORES POSITIVOS A ALCOHOL</a:t>
            </a:r>
            <a:r>
              <a:rPr lang="es-ES" b="1" i="1" dirty="0">
                <a:solidFill>
                  <a:srgbClr val="0070C0"/>
                </a:solidFill>
              </a:rPr>
              <a:t>(n=186) </a:t>
            </a:r>
            <a:br>
              <a:rPr lang="es-ES" b="1" i="1" dirty="0">
                <a:solidFill>
                  <a:srgbClr val="0070C0"/>
                </a:solidFill>
              </a:rPr>
            </a:br>
            <a:r>
              <a:rPr lang="es-ES" sz="2400" b="1" dirty="0">
                <a:solidFill>
                  <a:schemeClr val="tx2">
                    <a:lumMod val="50000"/>
                    <a:lumOff val="50000"/>
                  </a:schemeClr>
                </a:solidFill>
              </a:rPr>
              <a:t>DISTRIBUCIÓN SEGÚN LA TASA DE ALCOHOLEMIA</a:t>
            </a:r>
          </a:p>
        </p:txBody>
      </p:sp>
      <p:sp>
        <p:nvSpPr>
          <p:cNvPr id="9" name="Rectángulo 8">
            <a:extLst>
              <a:ext uri="{FF2B5EF4-FFF2-40B4-BE49-F238E27FC236}">
                <a16:creationId xmlns:a16="http://schemas.microsoft.com/office/drawing/2014/main" id="{7F7F37AB-734C-E341-BB20-D02DD471D779}"/>
              </a:ext>
            </a:extLst>
          </p:cNvPr>
          <p:cNvSpPr/>
          <p:nvPr/>
        </p:nvSpPr>
        <p:spPr>
          <a:xfrm>
            <a:off x="0" y="-9851"/>
            <a:ext cx="12192000" cy="2906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aphicFrame>
        <p:nvGraphicFramePr>
          <p:cNvPr id="13" name="Gráfico 12">
            <a:extLst>
              <a:ext uri="{FF2B5EF4-FFF2-40B4-BE49-F238E27FC236}">
                <a16:creationId xmlns:a16="http://schemas.microsoft.com/office/drawing/2014/main" id="{B44560DA-2D48-4AC8-93B7-0DF22FA31B2B}"/>
              </a:ext>
            </a:extLst>
          </p:cNvPr>
          <p:cNvGraphicFramePr/>
          <p:nvPr>
            <p:extLst>
              <p:ext uri="{D42A27DB-BD31-4B8C-83A1-F6EECF244321}">
                <p14:modId xmlns:p14="http://schemas.microsoft.com/office/powerpoint/2010/main" val="4070078785"/>
              </p:ext>
            </p:extLst>
          </p:nvPr>
        </p:nvGraphicFramePr>
        <p:xfrm>
          <a:off x="102267" y="1639877"/>
          <a:ext cx="3878069" cy="29801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id="{C219DC71-C929-430C-98BD-B1E508A46925}"/>
              </a:ext>
            </a:extLst>
          </p:cNvPr>
          <p:cNvGraphicFramePr/>
          <p:nvPr>
            <p:extLst>
              <p:ext uri="{D42A27DB-BD31-4B8C-83A1-F6EECF244321}">
                <p14:modId xmlns:p14="http://schemas.microsoft.com/office/powerpoint/2010/main" val="1427337893"/>
              </p:ext>
            </p:extLst>
          </p:nvPr>
        </p:nvGraphicFramePr>
        <p:xfrm>
          <a:off x="4129064" y="1634527"/>
          <a:ext cx="3878069" cy="29801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a:extLst>
              <a:ext uri="{FF2B5EF4-FFF2-40B4-BE49-F238E27FC236}">
                <a16:creationId xmlns:a16="http://schemas.microsoft.com/office/drawing/2014/main" id="{82D5CC39-03D6-4BD0-AEC8-A8F92031A742}"/>
              </a:ext>
            </a:extLst>
          </p:cNvPr>
          <p:cNvGraphicFramePr/>
          <p:nvPr>
            <p:extLst>
              <p:ext uri="{D42A27DB-BD31-4B8C-83A1-F6EECF244321}">
                <p14:modId xmlns:p14="http://schemas.microsoft.com/office/powerpoint/2010/main" val="2147981896"/>
              </p:ext>
            </p:extLst>
          </p:nvPr>
        </p:nvGraphicFramePr>
        <p:xfrm>
          <a:off x="8155861" y="1634527"/>
          <a:ext cx="3823642" cy="2980114"/>
        </p:xfrm>
        <a:graphic>
          <a:graphicData uri="http://schemas.openxmlformats.org/drawingml/2006/chart">
            <c:chart xmlns:c="http://schemas.openxmlformats.org/drawingml/2006/chart" xmlns:r="http://schemas.openxmlformats.org/officeDocument/2006/relationships" r:id="rId5"/>
          </a:graphicData>
        </a:graphic>
      </p:graphicFrame>
      <p:sp>
        <p:nvSpPr>
          <p:cNvPr id="16" name="CuadroTexto 15">
            <a:extLst>
              <a:ext uri="{FF2B5EF4-FFF2-40B4-BE49-F238E27FC236}">
                <a16:creationId xmlns:a16="http://schemas.microsoft.com/office/drawing/2014/main" id="{C27A1AC7-0170-4AF6-81B9-C955396D65EF}"/>
              </a:ext>
            </a:extLst>
          </p:cNvPr>
          <p:cNvSpPr txBox="1"/>
          <p:nvPr/>
        </p:nvSpPr>
        <p:spPr>
          <a:xfrm>
            <a:off x="4129065" y="1244928"/>
            <a:ext cx="3878068" cy="369332"/>
          </a:xfrm>
          <a:prstGeom prst="rect">
            <a:avLst/>
          </a:prstGeom>
          <a:noFill/>
        </p:spPr>
        <p:txBody>
          <a:bodyPr wrap="square">
            <a:spAutoFit/>
          </a:bodyPr>
          <a:lstStyle/>
          <a:p>
            <a:pPr algn="ctr"/>
            <a:r>
              <a:rPr lang="es-ES" sz="1800"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ANDALUCÍA </a:t>
            </a:r>
            <a:r>
              <a:rPr lang="es-ES" sz="1800" b="1" dirty="0">
                <a:solidFill>
                  <a:srgbClr val="5B9BD5"/>
                </a:solidFill>
                <a:latin typeface="Corbel" panose="020B0503020204020204" pitchFamily="34" charset="0"/>
                <a:ea typeface="Calibri" panose="020F0502020204030204" pitchFamily="34" charset="0"/>
                <a:cs typeface="Calibri" panose="020F0502020204030204" pitchFamily="34" charset="0"/>
              </a:rPr>
              <a:t>(n=40) </a:t>
            </a:r>
            <a:endParaRPr lang="es-ES" b="1" dirty="0"/>
          </a:p>
        </p:txBody>
      </p:sp>
      <p:sp>
        <p:nvSpPr>
          <p:cNvPr id="17" name="CuadroTexto 16">
            <a:extLst>
              <a:ext uri="{FF2B5EF4-FFF2-40B4-BE49-F238E27FC236}">
                <a16:creationId xmlns:a16="http://schemas.microsoft.com/office/drawing/2014/main" id="{E9CD8B8B-6CF6-4A5D-8B56-1F588B513B4D}"/>
              </a:ext>
            </a:extLst>
          </p:cNvPr>
          <p:cNvSpPr txBox="1"/>
          <p:nvPr/>
        </p:nvSpPr>
        <p:spPr>
          <a:xfrm>
            <a:off x="8182742" y="1247839"/>
            <a:ext cx="3742438" cy="369332"/>
          </a:xfrm>
          <a:prstGeom prst="rect">
            <a:avLst/>
          </a:prstGeom>
          <a:noFill/>
        </p:spPr>
        <p:txBody>
          <a:bodyPr wrap="square">
            <a:spAutoFit/>
          </a:bodyPr>
          <a:lstStyle/>
          <a:p>
            <a:pPr algn="ctr"/>
            <a:r>
              <a:rPr lang="es-ES"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CATALUÑA </a:t>
            </a:r>
            <a:r>
              <a:rPr lang="es-ES" b="1" dirty="0">
                <a:solidFill>
                  <a:srgbClr val="5B9BD5"/>
                </a:solidFill>
                <a:latin typeface="Corbel" panose="020B0503020204020204" pitchFamily="34" charset="0"/>
                <a:ea typeface="Calibri" panose="020F0502020204030204" pitchFamily="34" charset="0"/>
                <a:cs typeface="Calibri" panose="020F0502020204030204" pitchFamily="34" charset="0"/>
              </a:rPr>
              <a:t>(n= 31)</a:t>
            </a:r>
            <a:endParaRPr lang="es-ES" b="1" dirty="0"/>
          </a:p>
        </p:txBody>
      </p:sp>
      <p:sp>
        <p:nvSpPr>
          <p:cNvPr id="18" name="CuadroTexto 17">
            <a:extLst>
              <a:ext uri="{FF2B5EF4-FFF2-40B4-BE49-F238E27FC236}">
                <a16:creationId xmlns:a16="http://schemas.microsoft.com/office/drawing/2014/main" id="{24277A1E-CF0A-46BC-801C-92D14171BBD7}"/>
              </a:ext>
            </a:extLst>
          </p:cNvPr>
          <p:cNvSpPr txBox="1"/>
          <p:nvPr/>
        </p:nvSpPr>
        <p:spPr>
          <a:xfrm>
            <a:off x="102267" y="1247839"/>
            <a:ext cx="3878070" cy="369332"/>
          </a:xfrm>
          <a:prstGeom prst="rect">
            <a:avLst/>
          </a:prstGeom>
          <a:noFill/>
        </p:spPr>
        <p:txBody>
          <a:bodyPr wrap="square">
            <a:spAutoFit/>
          </a:bodyPr>
          <a:lstStyle/>
          <a:p>
            <a:pPr algn="ctr"/>
            <a:r>
              <a:rPr lang="es-ES"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DATOS GLOBALES</a:t>
            </a:r>
            <a:r>
              <a:rPr lang="es-ES" sz="1800"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  </a:t>
            </a:r>
            <a:r>
              <a:rPr lang="es-ES" sz="1800" b="1" dirty="0">
                <a:solidFill>
                  <a:srgbClr val="5B9BD5"/>
                </a:solidFill>
                <a:latin typeface="Corbel" panose="020B0503020204020204" pitchFamily="34" charset="0"/>
                <a:ea typeface="Calibri" panose="020F0502020204030204" pitchFamily="34" charset="0"/>
                <a:cs typeface="Calibri" panose="020F0502020204030204" pitchFamily="34" charset="0"/>
              </a:rPr>
              <a:t>(n=186)</a:t>
            </a:r>
            <a:endParaRPr lang="es-ES" b="1" dirty="0"/>
          </a:p>
        </p:txBody>
      </p:sp>
      <p:pic>
        <p:nvPicPr>
          <p:cNvPr id="19" name="Imagen 18">
            <a:extLst>
              <a:ext uri="{FF2B5EF4-FFF2-40B4-BE49-F238E27FC236}">
                <a16:creationId xmlns:a16="http://schemas.microsoft.com/office/drawing/2014/main" id="{EE0611CA-5FD1-4FEF-B06E-FF193025085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sp>
        <p:nvSpPr>
          <p:cNvPr id="20" name="CuadroTexto 19">
            <a:extLst>
              <a:ext uri="{FF2B5EF4-FFF2-40B4-BE49-F238E27FC236}">
                <a16:creationId xmlns:a16="http://schemas.microsoft.com/office/drawing/2014/main" id="{4829B7B8-FCAB-4248-8046-386A7F9BA97E}"/>
              </a:ext>
            </a:extLst>
          </p:cNvPr>
          <p:cNvSpPr txBox="1"/>
          <p:nvPr/>
        </p:nvSpPr>
        <p:spPr>
          <a:xfrm>
            <a:off x="102267" y="4782645"/>
            <a:ext cx="11689728" cy="1138773"/>
          </a:xfrm>
          <a:prstGeom prst="rect">
            <a:avLst/>
          </a:prstGeom>
          <a:noFill/>
        </p:spPr>
        <p:txBody>
          <a:bodyPr wrap="square">
            <a:spAutoFit/>
          </a:bodyPr>
          <a:lstStyle/>
          <a:p>
            <a:pPr algn="just">
              <a:spcAft>
                <a:spcPts val="1000"/>
              </a:spcAft>
              <a:tabLst>
                <a:tab pos="228600" algn="l"/>
              </a:tabLst>
            </a:pPr>
            <a:r>
              <a:rPr lang="es-ES_tradnl" sz="2000" dirty="0">
                <a:effectLst/>
                <a:latin typeface="Corbel" panose="020B0503020204020204" pitchFamily="34" charset="0"/>
                <a:ea typeface="Times New Roman" panose="02020603050405020304" pitchFamily="18" charset="0"/>
              </a:rPr>
              <a:t>Es de resaltar que el </a:t>
            </a:r>
            <a:r>
              <a:rPr lang="es-ES" sz="2400" b="1" dirty="0">
                <a:effectLst/>
                <a:latin typeface="Corbel" panose="020B0503020204020204" pitchFamily="34" charset="0"/>
                <a:ea typeface="Times New Roman" panose="02020603050405020304" pitchFamily="18" charset="0"/>
              </a:rPr>
              <a:t>78,5 % </a:t>
            </a:r>
            <a:r>
              <a:rPr lang="es-ES_tradnl" sz="2000" dirty="0">
                <a:effectLst/>
                <a:latin typeface="Corbel" panose="020B0503020204020204" pitchFamily="34" charset="0"/>
                <a:ea typeface="Times New Roman" panose="02020603050405020304" pitchFamily="18" charset="0"/>
              </a:rPr>
              <a:t>de los conductores fallecidos con resultados positivos a alcohol arrojó una tasa de alcoholemia muy alta, que </a:t>
            </a:r>
            <a:r>
              <a:rPr lang="es-ES_tradnl" sz="2000" b="1" dirty="0">
                <a:effectLst/>
                <a:latin typeface="Corbel" panose="020B0503020204020204" pitchFamily="34" charset="0"/>
                <a:ea typeface="Times New Roman" panose="02020603050405020304" pitchFamily="18" charset="0"/>
              </a:rPr>
              <a:t>fue igual o superior a 1,2 g/L</a:t>
            </a:r>
            <a:r>
              <a:rPr lang="es-ES_tradnl" sz="2000" dirty="0">
                <a:effectLst/>
                <a:latin typeface="Corbel" panose="020B0503020204020204" pitchFamily="34" charset="0"/>
                <a:ea typeface="Times New Roman" panose="02020603050405020304" pitchFamily="18" charset="0"/>
              </a:rPr>
              <a:t>, lo que correlaciona con grados de intoxicación muy severa. Este dato fue del </a:t>
            </a:r>
            <a:r>
              <a:rPr lang="es-ES_tradnl" sz="2400" b="1" dirty="0">
                <a:effectLst/>
                <a:latin typeface="Corbel" panose="020B0503020204020204" pitchFamily="34" charset="0"/>
                <a:ea typeface="Times New Roman" panose="02020603050405020304" pitchFamily="18" charset="0"/>
              </a:rPr>
              <a:t>80,0%</a:t>
            </a:r>
            <a:r>
              <a:rPr lang="es-ES_tradnl" sz="2400" dirty="0">
                <a:effectLst/>
                <a:latin typeface="Corbel" panose="020B0503020204020204" pitchFamily="34" charset="0"/>
                <a:ea typeface="Times New Roman" panose="02020603050405020304" pitchFamily="18" charset="0"/>
              </a:rPr>
              <a:t> </a:t>
            </a:r>
            <a:r>
              <a:rPr lang="es-ES_tradnl" sz="2000" dirty="0">
                <a:effectLst/>
                <a:latin typeface="Corbel" panose="020B0503020204020204" pitchFamily="34" charset="0"/>
                <a:ea typeface="Times New Roman" panose="02020603050405020304" pitchFamily="18" charset="0"/>
              </a:rPr>
              <a:t>en Andalucía y del </a:t>
            </a:r>
            <a:r>
              <a:rPr lang="es-ES_tradnl" sz="2400" b="1" dirty="0">
                <a:effectLst/>
                <a:latin typeface="Corbel" panose="020B0503020204020204" pitchFamily="34" charset="0"/>
                <a:ea typeface="Times New Roman" panose="02020603050405020304" pitchFamily="18" charset="0"/>
              </a:rPr>
              <a:t>70,9%</a:t>
            </a:r>
            <a:r>
              <a:rPr lang="es-ES_tradnl" sz="2400" dirty="0">
                <a:effectLst/>
                <a:latin typeface="Corbel" panose="020B0503020204020204" pitchFamily="34" charset="0"/>
                <a:ea typeface="Times New Roman" panose="02020603050405020304" pitchFamily="18" charset="0"/>
              </a:rPr>
              <a:t> </a:t>
            </a:r>
            <a:r>
              <a:rPr lang="es-ES_tradnl" sz="2000" dirty="0">
                <a:effectLst/>
                <a:latin typeface="Corbel" panose="020B0503020204020204" pitchFamily="34" charset="0"/>
                <a:ea typeface="Times New Roman" panose="02020603050405020304" pitchFamily="18" charset="0"/>
              </a:rPr>
              <a:t>en Cataluña. </a:t>
            </a:r>
            <a:endParaRPr lang="es-ES" sz="2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3240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3257" y="290611"/>
            <a:ext cx="10648598" cy="855610"/>
          </a:xfrm>
        </p:spPr>
        <p:txBody>
          <a:bodyPr rtlCol="0">
            <a:normAutofit/>
          </a:bodyPr>
          <a:lstStyle/>
          <a:p>
            <a:r>
              <a:rPr lang="es-ES" sz="2800" b="1" dirty="0">
                <a:solidFill>
                  <a:srgbClr val="0070C0"/>
                </a:solidFill>
              </a:rPr>
              <a:t>CONDUCTORES POSITIVOS A ALCOHOL</a:t>
            </a:r>
            <a:r>
              <a:rPr lang="es-ES" sz="2800" b="1" i="1" dirty="0">
                <a:solidFill>
                  <a:srgbClr val="0070C0"/>
                </a:solidFill>
              </a:rPr>
              <a:t>(n=186) </a:t>
            </a:r>
            <a:br>
              <a:rPr lang="es-ES" b="1" i="1" dirty="0">
                <a:solidFill>
                  <a:srgbClr val="0070C0"/>
                </a:solidFill>
              </a:rPr>
            </a:br>
            <a:r>
              <a:rPr lang="es-ES" sz="2200" b="1" dirty="0">
                <a:solidFill>
                  <a:schemeClr val="tx2">
                    <a:lumMod val="50000"/>
                    <a:lumOff val="50000"/>
                  </a:schemeClr>
                </a:solidFill>
              </a:rPr>
              <a:t>DISTRIBUCIÓN SEGÚN TASA DE ALCOHOLEMIA Y RANGO DE EDAD</a:t>
            </a:r>
            <a:endParaRPr lang="es-ES" b="1" dirty="0">
              <a:solidFill>
                <a:schemeClr val="tx2">
                  <a:lumMod val="50000"/>
                  <a:lumOff val="50000"/>
                </a:schemeClr>
              </a:solidFill>
            </a:endParaRPr>
          </a:p>
        </p:txBody>
      </p:sp>
      <p:sp>
        <p:nvSpPr>
          <p:cNvPr id="10" name="CuadroTexto 9">
            <a:extLst>
              <a:ext uri="{FF2B5EF4-FFF2-40B4-BE49-F238E27FC236}">
                <a16:creationId xmlns:a16="http://schemas.microsoft.com/office/drawing/2014/main" id="{376430A8-6E44-4A5A-9D5C-D7E30FD929AC}"/>
              </a:ext>
            </a:extLst>
          </p:cNvPr>
          <p:cNvSpPr txBox="1"/>
          <p:nvPr/>
        </p:nvSpPr>
        <p:spPr>
          <a:xfrm>
            <a:off x="7031865" y="2346533"/>
            <a:ext cx="4958366" cy="2308324"/>
          </a:xfrm>
          <a:prstGeom prst="rect">
            <a:avLst/>
          </a:prstGeom>
          <a:noFill/>
        </p:spPr>
        <p:txBody>
          <a:bodyPr wrap="square" rtlCol="0">
            <a:spAutoFit/>
          </a:bodyPr>
          <a:lstStyle/>
          <a:p>
            <a:pPr algn="just"/>
            <a:r>
              <a:rPr lang="es-ES" sz="2400" dirty="0">
                <a:solidFill>
                  <a:schemeClr val="bg1">
                    <a:lumMod val="25000"/>
                  </a:schemeClr>
                </a:solidFill>
              </a:rPr>
              <a:t>El </a:t>
            </a:r>
            <a:r>
              <a:rPr lang="es-ES" sz="2400" b="1" dirty="0">
                <a:solidFill>
                  <a:srgbClr val="0070C0"/>
                </a:solidFill>
              </a:rPr>
              <a:t>58,3 %</a:t>
            </a:r>
            <a:r>
              <a:rPr lang="es-ES" sz="2400" dirty="0">
                <a:solidFill>
                  <a:srgbClr val="0070C0"/>
                </a:solidFill>
              </a:rPr>
              <a:t> </a:t>
            </a:r>
            <a:r>
              <a:rPr lang="es-ES" sz="2400" dirty="0">
                <a:solidFill>
                  <a:schemeClr val="bg1">
                    <a:lumMod val="25000"/>
                  </a:schemeClr>
                </a:solidFill>
              </a:rPr>
              <a:t>de los conductores </a:t>
            </a:r>
            <a:r>
              <a:rPr lang="es-ES" sz="2400" dirty="0">
                <a:solidFill>
                  <a:srgbClr val="0070C0"/>
                </a:solidFill>
              </a:rPr>
              <a:t>con resultados positivos a alcohol </a:t>
            </a:r>
            <a:r>
              <a:rPr lang="es-ES" sz="2400" dirty="0">
                <a:solidFill>
                  <a:schemeClr val="bg1">
                    <a:lumMod val="25000"/>
                  </a:schemeClr>
                </a:solidFill>
              </a:rPr>
              <a:t>se encuentra en la franja de edad entre </a:t>
            </a:r>
            <a:r>
              <a:rPr lang="es-ES" sz="2400" b="1" dirty="0">
                <a:solidFill>
                  <a:srgbClr val="0070C0"/>
                </a:solidFill>
              </a:rPr>
              <a:t>25-54 años</a:t>
            </a:r>
            <a:r>
              <a:rPr lang="es-ES" sz="2400" dirty="0">
                <a:solidFill>
                  <a:schemeClr val="bg1">
                    <a:lumMod val="25000"/>
                  </a:schemeClr>
                </a:solidFill>
              </a:rPr>
              <a:t> y presenta una tasa de alcoholemia igual o superior a 1,20 g/L</a:t>
            </a:r>
          </a:p>
        </p:txBody>
      </p:sp>
      <p:sp>
        <p:nvSpPr>
          <p:cNvPr id="8" name="Rectángulo 7">
            <a:extLst>
              <a:ext uri="{FF2B5EF4-FFF2-40B4-BE49-F238E27FC236}">
                <a16:creationId xmlns:a16="http://schemas.microsoft.com/office/drawing/2014/main" id="{FD1DC1E1-C142-4945-B300-1D163A73A9AB}"/>
              </a:ext>
            </a:extLst>
          </p:cNvPr>
          <p:cNvSpPr/>
          <p:nvPr/>
        </p:nvSpPr>
        <p:spPr>
          <a:xfrm>
            <a:off x="0" y="0"/>
            <a:ext cx="12192000" cy="2906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aphicFrame>
        <p:nvGraphicFramePr>
          <p:cNvPr id="9" name="Gráfico 8">
            <a:extLst>
              <a:ext uri="{FF2B5EF4-FFF2-40B4-BE49-F238E27FC236}">
                <a16:creationId xmlns:a16="http://schemas.microsoft.com/office/drawing/2014/main" id="{80C8E94D-ED52-41BF-AECA-48908C0A20AE}"/>
              </a:ext>
            </a:extLst>
          </p:cNvPr>
          <p:cNvGraphicFramePr/>
          <p:nvPr>
            <p:extLst>
              <p:ext uri="{D42A27DB-BD31-4B8C-83A1-F6EECF244321}">
                <p14:modId xmlns:p14="http://schemas.microsoft.com/office/powerpoint/2010/main" val="3116460814"/>
              </p:ext>
            </p:extLst>
          </p:nvPr>
        </p:nvGraphicFramePr>
        <p:xfrm>
          <a:off x="676141" y="1684802"/>
          <a:ext cx="6149412" cy="3631787"/>
        </p:xfrm>
        <a:graphic>
          <a:graphicData uri="http://schemas.openxmlformats.org/drawingml/2006/chart">
            <c:chart xmlns:c="http://schemas.openxmlformats.org/drawingml/2006/chart" xmlns:r="http://schemas.openxmlformats.org/officeDocument/2006/relationships" r:id="rId3"/>
          </a:graphicData>
        </a:graphic>
      </p:graphicFrame>
      <p:pic>
        <p:nvPicPr>
          <p:cNvPr id="12" name="Imagen 11">
            <a:extLst>
              <a:ext uri="{FF2B5EF4-FFF2-40B4-BE49-F238E27FC236}">
                <a16:creationId xmlns:a16="http://schemas.microsoft.com/office/drawing/2014/main" id="{EC0A4C0E-7644-4812-877C-CED1F1AE6EF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spTree>
    <p:extLst>
      <p:ext uri="{BB962C8B-B14F-4D97-AF65-F5344CB8AC3E}">
        <p14:creationId xmlns:p14="http://schemas.microsoft.com/office/powerpoint/2010/main" val="9171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63262" y="290610"/>
            <a:ext cx="10695904" cy="686316"/>
          </a:xfrm>
        </p:spPr>
        <p:txBody>
          <a:bodyPr rtlCol="0">
            <a:normAutofit fontScale="90000"/>
          </a:bodyPr>
          <a:lstStyle/>
          <a:p>
            <a:pPr rtl="0"/>
            <a:r>
              <a:rPr lang="es-ES" b="1" dirty="0">
                <a:solidFill>
                  <a:srgbClr val="0070C0"/>
                </a:solidFill>
              </a:rPr>
              <a:t>CONDUCTORES POSITIVOS A DROGAS </a:t>
            </a:r>
            <a:r>
              <a:rPr lang="es-ES" b="1" i="1" dirty="0">
                <a:solidFill>
                  <a:srgbClr val="0070C0"/>
                </a:solidFill>
              </a:rPr>
              <a:t>(n=120)</a:t>
            </a:r>
            <a:br>
              <a:rPr lang="es-ES" b="1" dirty="0">
                <a:solidFill>
                  <a:srgbClr val="0070C0"/>
                </a:solidFill>
              </a:rPr>
            </a:br>
            <a:r>
              <a:rPr lang="es-ES" sz="2700" b="1" dirty="0">
                <a:solidFill>
                  <a:schemeClr val="tx2">
                    <a:lumMod val="50000"/>
                    <a:lumOff val="50000"/>
                  </a:schemeClr>
                </a:solidFill>
              </a:rPr>
              <a:t>DISTRIBUCIÓN DE LOS RESULTADOS SEGÚN LA DROGA DETECTADA</a:t>
            </a:r>
            <a:endParaRPr lang="es-ES" b="1" dirty="0">
              <a:solidFill>
                <a:schemeClr val="tx2">
                  <a:lumMod val="50000"/>
                  <a:lumOff val="50000"/>
                </a:schemeClr>
              </a:solidFill>
            </a:endParaRPr>
          </a:p>
        </p:txBody>
      </p:sp>
      <p:sp>
        <p:nvSpPr>
          <p:cNvPr id="9" name="Rectángulo 8">
            <a:extLst>
              <a:ext uri="{FF2B5EF4-FFF2-40B4-BE49-F238E27FC236}">
                <a16:creationId xmlns:a16="http://schemas.microsoft.com/office/drawing/2014/main" id="{C886DD4F-C05B-4C41-B9D6-5ADEBE73C32C}"/>
              </a:ext>
            </a:extLst>
          </p:cNvPr>
          <p:cNvSpPr/>
          <p:nvPr/>
        </p:nvSpPr>
        <p:spPr>
          <a:xfrm>
            <a:off x="0" y="0"/>
            <a:ext cx="12192000" cy="2906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2" name="CuadroTexto 11">
            <a:extLst>
              <a:ext uri="{FF2B5EF4-FFF2-40B4-BE49-F238E27FC236}">
                <a16:creationId xmlns:a16="http://schemas.microsoft.com/office/drawing/2014/main" id="{CD9B4376-7875-4797-8717-CBAD32E33E47}"/>
              </a:ext>
            </a:extLst>
          </p:cNvPr>
          <p:cNvSpPr txBox="1"/>
          <p:nvPr/>
        </p:nvSpPr>
        <p:spPr>
          <a:xfrm>
            <a:off x="109470" y="4701054"/>
            <a:ext cx="11814185" cy="1569660"/>
          </a:xfrm>
          <a:prstGeom prst="rect">
            <a:avLst/>
          </a:prstGeom>
          <a:noFill/>
        </p:spPr>
        <p:txBody>
          <a:bodyPr wrap="square">
            <a:spAutoFit/>
          </a:bodyPr>
          <a:lstStyle/>
          <a:p>
            <a:pPr algn="just">
              <a:spcAft>
                <a:spcPts val="1000"/>
              </a:spcAft>
              <a:tabLst>
                <a:tab pos="228600" algn="l"/>
              </a:tabLst>
            </a:pPr>
            <a:r>
              <a:rPr lang="es-ES_tradnl" sz="2400" dirty="0">
                <a:solidFill>
                  <a:schemeClr val="tx2">
                    <a:lumMod val="50000"/>
                    <a:lumOff val="50000"/>
                  </a:schemeClr>
                </a:solidFill>
                <a:effectLst/>
                <a:latin typeface="Corbel" panose="020B0503020204020204" pitchFamily="34" charset="0"/>
                <a:ea typeface="Times New Roman" panose="02020603050405020304" pitchFamily="18" charset="0"/>
              </a:rPr>
              <a:t>Los datos globales del territorio nacional, así como los de Cataluña indican que </a:t>
            </a:r>
            <a:r>
              <a:rPr lang="es-ES_tradnl" sz="2400" b="1" dirty="0">
                <a:solidFill>
                  <a:schemeClr val="tx2">
                    <a:lumMod val="50000"/>
                    <a:lumOff val="50000"/>
                  </a:schemeClr>
                </a:solidFill>
                <a:effectLst/>
                <a:latin typeface="Corbel" panose="020B0503020204020204" pitchFamily="34" charset="0"/>
                <a:ea typeface="Times New Roman" panose="02020603050405020304" pitchFamily="18" charset="0"/>
              </a:rPr>
              <a:t>la</a:t>
            </a:r>
            <a:r>
              <a:rPr lang="es-ES_tradnl" sz="2400" dirty="0">
                <a:solidFill>
                  <a:schemeClr val="tx2">
                    <a:lumMod val="50000"/>
                    <a:lumOff val="50000"/>
                  </a:schemeClr>
                </a:solidFill>
                <a:effectLst/>
                <a:latin typeface="Corbel" panose="020B0503020204020204" pitchFamily="34" charset="0"/>
                <a:ea typeface="Times New Roman" panose="02020603050405020304" pitchFamily="18" charset="0"/>
              </a:rPr>
              <a:t> </a:t>
            </a:r>
            <a:r>
              <a:rPr lang="es-ES_tradnl" sz="2400" b="1" dirty="0">
                <a:solidFill>
                  <a:schemeClr val="tx2">
                    <a:lumMod val="50000"/>
                    <a:lumOff val="50000"/>
                  </a:schemeClr>
                </a:solidFill>
                <a:effectLst/>
                <a:latin typeface="Corbel" panose="020B0503020204020204" pitchFamily="34" charset="0"/>
                <a:ea typeface="Times New Roman" panose="02020603050405020304" pitchFamily="18" charset="0"/>
              </a:rPr>
              <a:t>droga de abuso mas consumida entre los conductores fallecidos fue la cocaína seguida del cannabis</a:t>
            </a:r>
            <a:r>
              <a:rPr lang="es-ES_tradnl" sz="2400" dirty="0">
                <a:solidFill>
                  <a:schemeClr val="tx2">
                    <a:lumMod val="50000"/>
                    <a:lumOff val="50000"/>
                  </a:schemeClr>
                </a:solidFill>
                <a:effectLst/>
                <a:latin typeface="Corbel" panose="020B0503020204020204" pitchFamily="34" charset="0"/>
                <a:ea typeface="Times New Roman" panose="02020603050405020304" pitchFamily="18" charset="0"/>
              </a:rPr>
              <a:t>, mientras que en Andalucía la droga mas consumida por los conductores fallecidos fue el cannabis.</a:t>
            </a:r>
            <a:endParaRPr lang="es-ES" sz="2400" dirty="0">
              <a:solidFill>
                <a:schemeClr val="tx2">
                  <a:lumMod val="50000"/>
                  <a:lumOff val="50000"/>
                </a:schemeClr>
              </a:solidFill>
              <a:effectLst/>
              <a:latin typeface="Arial" panose="020B0604020202020204" pitchFamily="34" charset="0"/>
              <a:ea typeface="Times New Roman" panose="02020603050405020304" pitchFamily="18" charset="0"/>
            </a:endParaRPr>
          </a:p>
        </p:txBody>
      </p:sp>
      <p:graphicFrame>
        <p:nvGraphicFramePr>
          <p:cNvPr id="13" name="Gráfico 12">
            <a:extLst>
              <a:ext uri="{FF2B5EF4-FFF2-40B4-BE49-F238E27FC236}">
                <a16:creationId xmlns:a16="http://schemas.microsoft.com/office/drawing/2014/main" id="{5E40CCBF-BBA5-4A7F-8C25-2A9AEA08728F}"/>
              </a:ext>
            </a:extLst>
          </p:cNvPr>
          <p:cNvGraphicFramePr/>
          <p:nvPr>
            <p:extLst>
              <p:ext uri="{D42A27DB-BD31-4B8C-83A1-F6EECF244321}">
                <p14:modId xmlns:p14="http://schemas.microsoft.com/office/powerpoint/2010/main" val="2778371362"/>
              </p:ext>
            </p:extLst>
          </p:nvPr>
        </p:nvGraphicFramePr>
        <p:xfrm>
          <a:off x="109470" y="1598581"/>
          <a:ext cx="3974333" cy="2851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id="{C407CF92-78F8-4B56-ADDB-F82274ACF77D}"/>
              </a:ext>
            </a:extLst>
          </p:cNvPr>
          <p:cNvGraphicFramePr/>
          <p:nvPr>
            <p:extLst>
              <p:ext uri="{D42A27DB-BD31-4B8C-83A1-F6EECF244321}">
                <p14:modId xmlns:p14="http://schemas.microsoft.com/office/powerpoint/2010/main" val="4115284304"/>
              </p:ext>
            </p:extLst>
          </p:nvPr>
        </p:nvGraphicFramePr>
        <p:xfrm>
          <a:off x="4133866" y="1608586"/>
          <a:ext cx="3974333" cy="28510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a:extLst>
              <a:ext uri="{FF2B5EF4-FFF2-40B4-BE49-F238E27FC236}">
                <a16:creationId xmlns:a16="http://schemas.microsoft.com/office/drawing/2014/main" id="{085887A7-4BFB-45FF-B005-87B61D1433B1}"/>
              </a:ext>
            </a:extLst>
          </p:cNvPr>
          <p:cNvGraphicFramePr/>
          <p:nvPr>
            <p:extLst>
              <p:ext uri="{D42A27DB-BD31-4B8C-83A1-F6EECF244321}">
                <p14:modId xmlns:p14="http://schemas.microsoft.com/office/powerpoint/2010/main" val="959937569"/>
              </p:ext>
            </p:extLst>
          </p:nvPr>
        </p:nvGraphicFramePr>
        <p:xfrm>
          <a:off x="8167608" y="1608586"/>
          <a:ext cx="3914922" cy="2851069"/>
        </p:xfrm>
        <a:graphic>
          <a:graphicData uri="http://schemas.openxmlformats.org/drawingml/2006/chart">
            <c:chart xmlns:c="http://schemas.openxmlformats.org/drawingml/2006/chart" xmlns:r="http://schemas.openxmlformats.org/officeDocument/2006/relationships" r:id="rId5"/>
          </a:graphicData>
        </a:graphic>
      </p:graphicFrame>
      <p:pic>
        <p:nvPicPr>
          <p:cNvPr id="16" name="Imagen 15">
            <a:extLst>
              <a:ext uri="{FF2B5EF4-FFF2-40B4-BE49-F238E27FC236}">
                <a16:creationId xmlns:a16="http://schemas.microsoft.com/office/drawing/2014/main" id="{BFF6E1A4-701B-44F5-AC6E-1ADF948A084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sp>
        <p:nvSpPr>
          <p:cNvPr id="17" name="CuadroTexto 16">
            <a:extLst>
              <a:ext uri="{FF2B5EF4-FFF2-40B4-BE49-F238E27FC236}">
                <a16:creationId xmlns:a16="http://schemas.microsoft.com/office/drawing/2014/main" id="{E7D03C5C-A01E-422B-9FA6-FC1153442880}"/>
              </a:ext>
            </a:extLst>
          </p:cNvPr>
          <p:cNvSpPr txBox="1"/>
          <p:nvPr/>
        </p:nvSpPr>
        <p:spPr>
          <a:xfrm>
            <a:off x="4129064" y="1244928"/>
            <a:ext cx="3974333" cy="369332"/>
          </a:xfrm>
          <a:prstGeom prst="rect">
            <a:avLst/>
          </a:prstGeom>
          <a:noFill/>
        </p:spPr>
        <p:txBody>
          <a:bodyPr wrap="square">
            <a:spAutoFit/>
          </a:bodyPr>
          <a:lstStyle/>
          <a:p>
            <a:pPr algn="ctr"/>
            <a:r>
              <a:rPr lang="es-ES" sz="1800"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ANDALUCÍA</a:t>
            </a:r>
            <a:r>
              <a:rPr lang="es-ES" sz="1800"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  </a:t>
            </a:r>
            <a:r>
              <a:rPr lang="es-ES" sz="1800" b="1" dirty="0">
                <a:solidFill>
                  <a:srgbClr val="5B9BD5"/>
                </a:solidFill>
                <a:latin typeface="Corbel" panose="020B0503020204020204" pitchFamily="34" charset="0"/>
                <a:ea typeface="Calibri" panose="020F0502020204030204" pitchFamily="34" charset="0"/>
                <a:cs typeface="Calibri" panose="020F0502020204030204" pitchFamily="34" charset="0"/>
              </a:rPr>
              <a:t>(n=30)</a:t>
            </a:r>
            <a:endParaRPr lang="es-ES" b="1" dirty="0"/>
          </a:p>
        </p:txBody>
      </p:sp>
      <p:sp>
        <p:nvSpPr>
          <p:cNvPr id="18" name="CuadroTexto 17">
            <a:extLst>
              <a:ext uri="{FF2B5EF4-FFF2-40B4-BE49-F238E27FC236}">
                <a16:creationId xmlns:a16="http://schemas.microsoft.com/office/drawing/2014/main" id="{FABA20F3-1D9A-4B40-BA63-6361B9809845}"/>
              </a:ext>
            </a:extLst>
          </p:cNvPr>
          <p:cNvSpPr txBox="1"/>
          <p:nvPr/>
        </p:nvSpPr>
        <p:spPr>
          <a:xfrm>
            <a:off x="8182742" y="1247839"/>
            <a:ext cx="3899788" cy="369332"/>
          </a:xfrm>
          <a:prstGeom prst="rect">
            <a:avLst/>
          </a:prstGeom>
          <a:noFill/>
        </p:spPr>
        <p:txBody>
          <a:bodyPr wrap="square">
            <a:spAutoFit/>
          </a:bodyPr>
          <a:lstStyle/>
          <a:p>
            <a:pPr algn="ctr"/>
            <a:r>
              <a:rPr lang="es-ES"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CATALUÑA </a:t>
            </a:r>
            <a:r>
              <a:rPr lang="es-ES" b="1" u="sng" dirty="0">
                <a:solidFill>
                  <a:srgbClr val="5B9BD5"/>
                </a:solidFill>
                <a:latin typeface="Corbel" panose="020B0503020204020204" pitchFamily="34" charset="0"/>
                <a:ea typeface="Calibri" panose="020F0502020204030204" pitchFamily="34" charset="0"/>
                <a:cs typeface="Calibri" panose="020F0502020204030204" pitchFamily="34" charset="0"/>
              </a:rPr>
              <a:t>(n=20)</a:t>
            </a:r>
            <a:r>
              <a:rPr lang="es-ES" sz="1800" b="1" dirty="0">
                <a:solidFill>
                  <a:srgbClr val="5B9BD5"/>
                </a:solidFill>
                <a:latin typeface="Corbel" panose="020B0503020204020204" pitchFamily="34" charset="0"/>
                <a:ea typeface="Calibri" panose="020F0502020204030204" pitchFamily="34" charset="0"/>
                <a:cs typeface="Calibri" panose="020F0502020204030204" pitchFamily="34" charset="0"/>
              </a:rPr>
              <a:t> </a:t>
            </a:r>
            <a:endParaRPr lang="es-ES" b="1" dirty="0"/>
          </a:p>
        </p:txBody>
      </p:sp>
      <p:sp>
        <p:nvSpPr>
          <p:cNvPr id="19" name="CuadroTexto 18">
            <a:extLst>
              <a:ext uri="{FF2B5EF4-FFF2-40B4-BE49-F238E27FC236}">
                <a16:creationId xmlns:a16="http://schemas.microsoft.com/office/drawing/2014/main" id="{8D2DB49C-4EF3-4B60-8558-C06D7AA2061C}"/>
              </a:ext>
            </a:extLst>
          </p:cNvPr>
          <p:cNvSpPr txBox="1"/>
          <p:nvPr/>
        </p:nvSpPr>
        <p:spPr>
          <a:xfrm>
            <a:off x="102267" y="1247839"/>
            <a:ext cx="3981536" cy="369332"/>
          </a:xfrm>
          <a:prstGeom prst="rect">
            <a:avLst/>
          </a:prstGeom>
          <a:noFill/>
        </p:spPr>
        <p:txBody>
          <a:bodyPr wrap="square">
            <a:spAutoFit/>
          </a:bodyPr>
          <a:lstStyle/>
          <a:p>
            <a:pPr algn="ctr"/>
            <a:r>
              <a:rPr lang="es-ES"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DATOS GLOBALES </a:t>
            </a:r>
            <a:r>
              <a:rPr lang="es-ES" b="1" u="sng" dirty="0">
                <a:solidFill>
                  <a:srgbClr val="5B9BD5"/>
                </a:solidFill>
                <a:latin typeface="Corbel" panose="020B0503020204020204" pitchFamily="34" charset="0"/>
                <a:ea typeface="Calibri" panose="020F0502020204030204" pitchFamily="34" charset="0"/>
                <a:cs typeface="Calibri" panose="020F0502020204030204" pitchFamily="34" charset="0"/>
              </a:rPr>
              <a:t>(n=120)</a:t>
            </a:r>
            <a:r>
              <a:rPr lang="es-ES" sz="1800" b="1" dirty="0">
                <a:solidFill>
                  <a:srgbClr val="5B9BD5"/>
                </a:solidFill>
                <a:latin typeface="Corbel" panose="020B0503020204020204" pitchFamily="34" charset="0"/>
                <a:ea typeface="Calibri" panose="020F0502020204030204" pitchFamily="34" charset="0"/>
                <a:cs typeface="Calibri" panose="020F0502020204030204" pitchFamily="34" charset="0"/>
              </a:rPr>
              <a:t> </a:t>
            </a:r>
            <a:endParaRPr lang="es-ES" b="1" dirty="0"/>
          </a:p>
        </p:txBody>
      </p:sp>
    </p:spTree>
    <p:extLst>
      <p:ext uri="{BB962C8B-B14F-4D97-AF65-F5344CB8AC3E}">
        <p14:creationId xmlns:p14="http://schemas.microsoft.com/office/powerpoint/2010/main" val="33572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98987" y="312291"/>
            <a:ext cx="10394025" cy="773521"/>
          </a:xfrm>
        </p:spPr>
        <p:txBody>
          <a:bodyPr rtlCol="0">
            <a:normAutofit fontScale="90000"/>
          </a:bodyPr>
          <a:lstStyle/>
          <a:p>
            <a:pPr rtl="0"/>
            <a:r>
              <a:rPr lang="es-ES" b="1" dirty="0">
                <a:solidFill>
                  <a:srgbClr val="0070C0"/>
                </a:solidFill>
              </a:rPr>
              <a:t>CONDUCTORES POSITIVOS A DROGAS</a:t>
            </a:r>
            <a:r>
              <a:rPr lang="es-ES" b="1" i="1" dirty="0">
                <a:solidFill>
                  <a:srgbClr val="0070C0"/>
                </a:solidFill>
              </a:rPr>
              <a:t>(n=120) </a:t>
            </a:r>
            <a:br>
              <a:rPr lang="es-ES" b="1" i="1" dirty="0">
                <a:solidFill>
                  <a:srgbClr val="0070C0"/>
                </a:solidFill>
              </a:rPr>
            </a:br>
            <a:r>
              <a:rPr lang="es-ES" sz="2700" b="1" dirty="0">
                <a:solidFill>
                  <a:schemeClr val="tx2">
                    <a:lumMod val="50000"/>
                    <a:lumOff val="50000"/>
                  </a:schemeClr>
                </a:solidFill>
              </a:rPr>
              <a:t>DISTRIBUCIÓN SEGÚN LA DROGA DETECTADA Y EL RANGO DE EDAD</a:t>
            </a:r>
            <a:endParaRPr lang="es-ES" b="1" dirty="0">
              <a:solidFill>
                <a:schemeClr val="tx2">
                  <a:lumMod val="50000"/>
                  <a:lumOff val="50000"/>
                </a:schemeClr>
              </a:solidFill>
            </a:endParaRPr>
          </a:p>
        </p:txBody>
      </p:sp>
      <p:sp>
        <p:nvSpPr>
          <p:cNvPr id="10" name="CuadroTexto 9">
            <a:extLst>
              <a:ext uri="{FF2B5EF4-FFF2-40B4-BE49-F238E27FC236}">
                <a16:creationId xmlns:a16="http://schemas.microsoft.com/office/drawing/2014/main" id="{376430A8-6E44-4A5A-9D5C-D7E30FD929AC}"/>
              </a:ext>
            </a:extLst>
          </p:cNvPr>
          <p:cNvSpPr txBox="1"/>
          <p:nvPr/>
        </p:nvSpPr>
        <p:spPr>
          <a:xfrm>
            <a:off x="7020733" y="1495025"/>
            <a:ext cx="4784038" cy="4226798"/>
          </a:xfrm>
          <a:prstGeom prst="rect">
            <a:avLst/>
          </a:prstGeom>
          <a:noFill/>
        </p:spPr>
        <p:txBody>
          <a:bodyPr wrap="square" rtlCol="0">
            <a:spAutoFit/>
          </a:bodyPr>
          <a:lstStyle/>
          <a:p>
            <a:pPr algn="just">
              <a:spcAft>
                <a:spcPts val="1000"/>
              </a:spcAft>
              <a:tabLst>
                <a:tab pos="228600" algn="l"/>
              </a:tabLst>
            </a:pPr>
            <a:r>
              <a:rPr lang="es-ES" sz="2400" dirty="0">
                <a:solidFill>
                  <a:srgbClr val="000000"/>
                </a:solidFill>
                <a:latin typeface="Corbel" panose="020B0503020204020204" pitchFamily="34" charset="0"/>
                <a:ea typeface="Calibri" panose="020F0502020204030204" pitchFamily="34" charset="0"/>
                <a:cs typeface="Calibri" panose="020F0502020204030204" pitchFamily="34" charset="0"/>
              </a:rPr>
              <a:t>Los porcentajes más elevados corresponden al consumo de </a:t>
            </a:r>
            <a:r>
              <a:rPr lang="es-ES" sz="2800" b="1" dirty="0">
                <a:solidFill>
                  <a:srgbClr val="C00000"/>
                </a:solidFill>
                <a:latin typeface="Corbel" panose="020B0503020204020204" pitchFamily="34" charset="0"/>
                <a:ea typeface="Calibri" panose="020F0502020204030204" pitchFamily="34" charset="0"/>
                <a:cs typeface="Calibri" panose="020F0502020204030204" pitchFamily="34" charset="0"/>
              </a:rPr>
              <a:t>cocaína</a:t>
            </a:r>
            <a:r>
              <a:rPr lang="es-ES" sz="2800" b="1" dirty="0">
                <a:solidFill>
                  <a:srgbClr val="000000"/>
                </a:solidFill>
                <a:latin typeface="Corbel" panose="020B0503020204020204" pitchFamily="34" charset="0"/>
                <a:ea typeface="Calibri" panose="020F0502020204030204" pitchFamily="34" charset="0"/>
                <a:cs typeface="Calibri" panose="020F0502020204030204" pitchFamily="34" charset="0"/>
              </a:rPr>
              <a:t> (</a:t>
            </a:r>
            <a:r>
              <a:rPr lang="es-ES" sz="2800" b="1" dirty="0">
                <a:solidFill>
                  <a:srgbClr val="C00000"/>
                </a:solidFill>
                <a:latin typeface="Corbel" panose="020B0503020204020204" pitchFamily="34" charset="0"/>
                <a:ea typeface="Calibri" panose="020F0502020204030204" pitchFamily="34" charset="0"/>
                <a:cs typeface="Calibri" panose="020F0502020204030204" pitchFamily="34" charset="0"/>
              </a:rPr>
              <a:t>54,2%</a:t>
            </a:r>
            <a:r>
              <a:rPr lang="es-ES" sz="2800" b="1" dirty="0">
                <a:solidFill>
                  <a:srgbClr val="000000"/>
                </a:solidFill>
                <a:latin typeface="Corbel" panose="020B0503020204020204" pitchFamily="34" charset="0"/>
                <a:ea typeface="Calibri" panose="020F0502020204030204" pitchFamily="34" charset="0"/>
                <a:cs typeface="Calibri" panose="020F0502020204030204" pitchFamily="34" charset="0"/>
              </a:rPr>
              <a:t>)</a:t>
            </a:r>
            <a:r>
              <a:rPr lang="es-ES" sz="2400" dirty="0">
                <a:solidFill>
                  <a:srgbClr val="000000"/>
                </a:solidFill>
                <a:latin typeface="Corbel" panose="020B0503020204020204" pitchFamily="34" charset="0"/>
                <a:ea typeface="Calibri" panose="020F0502020204030204" pitchFamily="34" charset="0"/>
                <a:cs typeface="Calibri" panose="020F0502020204030204" pitchFamily="34" charset="0"/>
              </a:rPr>
              <a:t> y/o </a:t>
            </a:r>
            <a:r>
              <a:rPr lang="es-ES" sz="2800" b="1" dirty="0">
                <a:solidFill>
                  <a:srgbClr val="006600"/>
                </a:solidFill>
                <a:latin typeface="Corbel" panose="020B0503020204020204" pitchFamily="34" charset="0"/>
                <a:ea typeface="Calibri" panose="020F0502020204030204" pitchFamily="34" charset="0"/>
                <a:cs typeface="Calibri" panose="020F0502020204030204" pitchFamily="34" charset="0"/>
              </a:rPr>
              <a:t>cannabis</a:t>
            </a:r>
            <a:r>
              <a:rPr lang="es-ES" sz="2800" b="1" dirty="0">
                <a:solidFill>
                  <a:srgbClr val="000000"/>
                </a:solidFill>
                <a:latin typeface="Corbel" panose="020B0503020204020204" pitchFamily="34" charset="0"/>
                <a:ea typeface="Calibri" panose="020F0502020204030204" pitchFamily="34" charset="0"/>
                <a:cs typeface="Calibri" panose="020F0502020204030204" pitchFamily="34" charset="0"/>
              </a:rPr>
              <a:t> (</a:t>
            </a:r>
            <a:r>
              <a:rPr lang="es-ES" sz="2800" b="1" dirty="0">
                <a:solidFill>
                  <a:srgbClr val="006600"/>
                </a:solidFill>
                <a:latin typeface="Corbel" panose="020B0503020204020204" pitchFamily="34" charset="0"/>
                <a:ea typeface="Calibri" panose="020F0502020204030204" pitchFamily="34" charset="0"/>
                <a:cs typeface="Calibri" panose="020F0502020204030204" pitchFamily="34" charset="0"/>
              </a:rPr>
              <a:t>39,2%</a:t>
            </a:r>
            <a:r>
              <a:rPr lang="es-ES" sz="2800" b="1" dirty="0">
                <a:solidFill>
                  <a:srgbClr val="000000"/>
                </a:solidFill>
                <a:latin typeface="Corbel" panose="020B0503020204020204" pitchFamily="34" charset="0"/>
                <a:ea typeface="Calibri" panose="020F0502020204030204" pitchFamily="34" charset="0"/>
                <a:cs typeface="Calibri" panose="020F0502020204030204" pitchFamily="34" charset="0"/>
              </a:rPr>
              <a:t>)</a:t>
            </a:r>
            <a:r>
              <a:rPr lang="es-ES" sz="2400" dirty="0">
                <a:solidFill>
                  <a:srgbClr val="000000"/>
                </a:solidFill>
                <a:latin typeface="Corbel" panose="020B0503020204020204" pitchFamily="34" charset="0"/>
                <a:ea typeface="Calibri" panose="020F0502020204030204" pitchFamily="34" charset="0"/>
                <a:cs typeface="Calibri" panose="020F0502020204030204" pitchFamily="34" charset="0"/>
              </a:rPr>
              <a:t>, en conductores de una </a:t>
            </a:r>
            <a:r>
              <a:rPr lang="es-ES" sz="2400" b="1" dirty="0">
                <a:solidFill>
                  <a:srgbClr val="000000"/>
                </a:solidFill>
                <a:latin typeface="Corbel" panose="020B0503020204020204" pitchFamily="34" charset="0"/>
                <a:ea typeface="Calibri" panose="020F0502020204030204" pitchFamily="34" charset="0"/>
                <a:cs typeface="Calibri" panose="020F0502020204030204" pitchFamily="34" charset="0"/>
              </a:rPr>
              <a:t>franja de edad desde 25 a 54 años.</a:t>
            </a:r>
          </a:p>
          <a:p>
            <a:pPr algn="just">
              <a:spcAft>
                <a:spcPts val="1000"/>
              </a:spcAft>
              <a:tabLst>
                <a:tab pos="228600" algn="l"/>
              </a:tabLst>
            </a:pPr>
            <a:endParaRPr lang="es-ES" sz="2400" b="1" dirty="0">
              <a:solidFill>
                <a:srgbClr val="000000"/>
              </a:solidFill>
              <a:latin typeface="Corbel" panose="020B0503020204020204" pitchFamily="34" charset="0"/>
              <a:ea typeface="Calibri" panose="020F0502020204030204" pitchFamily="34" charset="0"/>
              <a:cs typeface="Calibri" panose="020F0502020204030204" pitchFamily="34" charset="0"/>
            </a:endParaRPr>
          </a:p>
          <a:p>
            <a:pPr algn="just">
              <a:spcAft>
                <a:spcPts val="1000"/>
              </a:spcAft>
              <a:tabLst>
                <a:tab pos="228600" algn="l"/>
              </a:tabLst>
            </a:pPr>
            <a:r>
              <a:rPr lang="es-ES" sz="2400" dirty="0">
                <a:solidFill>
                  <a:srgbClr val="000000"/>
                </a:solidFill>
                <a:latin typeface="Corbel" panose="020B0503020204020204" pitchFamily="34" charset="0"/>
                <a:ea typeface="Times New Roman" panose="02020603050405020304" pitchFamily="18" charset="0"/>
                <a:cs typeface="Calibri" panose="020F0502020204030204" pitchFamily="34" charset="0"/>
              </a:rPr>
              <a:t>Se observa también un consumo mayoritario de </a:t>
            </a:r>
            <a:r>
              <a:rPr lang="es-ES" sz="2800" b="1" dirty="0">
                <a:solidFill>
                  <a:srgbClr val="006600"/>
                </a:solidFill>
                <a:latin typeface="Corbel" panose="020B0503020204020204" pitchFamily="34" charset="0"/>
                <a:ea typeface="Times New Roman" panose="02020603050405020304" pitchFamily="18" charset="0"/>
                <a:cs typeface="Calibri" panose="020F0502020204030204" pitchFamily="34" charset="0"/>
              </a:rPr>
              <a:t>cannabis (28,4%) </a:t>
            </a:r>
            <a:r>
              <a:rPr lang="es-ES" sz="2400" dirty="0">
                <a:solidFill>
                  <a:srgbClr val="000000"/>
                </a:solidFill>
                <a:latin typeface="Corbel" panose="020B0503020204020204" pitchFamily="34" charset="0"/>
                <a:ea typeface="Times New Roman" panose="02020603050405020304" pitchFamily="18" charset="0"/>
                <a:cs typeface="Calibri" panose="020F0502020204030204" pitchFamily="34" charset="0"/>
              </a:rPr>
              <a:t>en </a:t>
            </a:r>
            <a:r>
              <a:rPr lang="es-ES" sz="2400" b="1" dirty="0">
                <a:solidFill>
                  <a:srgbClr val="000000"/>
                </a:solidFill>
                <a:latin typeface="Corbel" panose="020B0503020204020204" pitchFamily="34" charset="0"/>
                <a:ea typeface="Times New Roman" panose="02020603050405020304" pitchFamily="18" charset="0"/>
                <a:cs typeface="Calibri" panose="020F0502020204030204" pitchFamily="34" charset="0"/>
              </a:rPr>
              <a:t>el rango de edad desde 18 a 34 años</a:t>
            </a:r>
            <a:r>
              <a:rPr lang="es-ES" sz="2000" b="1" dirty="0">
                <a:solidFill>
                  <a:schemeClr val="accent1">
                    <a:lumMod val="50000"/>
                  </a:schemeClr>
                </a:solidFill>
                <a:latin typeface="Corbel" panose="020B0503020204020204" pitchFamily="34" charset="0"/>
                <a:ea typeface="Times New Roman" panose="02020603050405020304" pitchFamily="18" charset="0"/>
                <a:cs typeface="Calibri" panose="020F0502020204030204" pitchFamily="34" charset="0"/>
              </a:rPr>
              <a:t>.</a:t>
            </a:r>
            <a:endParaRPr lang="es-ES" sz="3200" b="1" dirty="0">
              <a:latin typeface="Arial" panose="020B0604020202020204" pitchFamily="34" charset="0"/>
              <a:ea typeface="Times New Roman" panose="02020603050405020304" pitchFamily="18" charset="0"/>
            </a:endParaRPr>
          </a:p>
        </p:txBody>
      </p:sp>
      <p:sp>
        <p:nvSpPr>
          <p:cNvPr id="9" name="Rectángulo 8">
            <a:extLst>
              <a:ext uri="{FF2B5EF4-FFF2-40B4-BE49-F238E27FC236}">
                <a16:creationId xmlns:a16="http://schemas.microsoft.com/office/drawing/2014/main" id="{BFE9B428-4F65-4C4B-8385-C4EF0F476C2F}"/>
              </a:ext>
            </a:extLst>
          </p:cNvPr>
          <p:cNvSpPr/>
          <p:nvPr/>
        </p:nvSpPr>
        <p:spPr>
          <a:xfrm>
            <a:off x="0" y="0"/>
            <a:ext cx="12192000" cy="2906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aphicFrame>
        <p:nvGraphicFramePr>
          <p:cNvPr id="12" name="Gráfico 11">
            <a:extLst>
              <a:ext uri="{FF2B5EF4-FFF2-40B4-BE49-F238E27FC236}">
                <a16:creationId xmlns:a16="http://schemas.microsoft.com/office/drawing/2014/main" id="{77A06876-C24F-401A-AC0B-0F95BAE71AF2}"/>
              </a:ext>
            </a:extLst>
          </p:cNvPr>
          <p:cNvGraphicFramePr>
            <a:graphicFrameLocks noChangeAspect="1"/>
          </p:cNvGraphicFramePr>
          <p:nvPr>
            <p:extLst>
              <p:ext uri="{D42A27DB-BD31-4B8C-83A1-F6EECF244321}">
                <p14:modId xmlns:p14="http://schemas.microsoft.com/office/powerpoint/2010/main" val="1243826171"/>
              </p:ext>
            </p:extLst>
          </p:nvPr>
        </p:nvGraphicFramePr>
        <p:xfrm>
          <a:off x="116323" y="1495025"/>
          <a:ext cx="6783349" cy="4236403"/>
        </p:xfrm>
        <a:graphic>
          <a:graphicData uri="http://schemas.openxmlformats.org/drawingml/2006/chart">
            <c:chart xmlns:c="http://schemas.openxmlformats.org/drawingml/2006/chart" xmlns:r="http://schemas.openxmlformats.org/officeDocument/2006/relationships" r:id="rId3"/>
          </a:graphicData>
        </a:graphic>
      </p:graphicFrame>
      <p:pic>
        <p:nvPicPr>
          <p:cNvPr id="13" name="Imagen 12">
            <a:extLst>
              <a:ext uri="{FF2B5EF4-FFF2-40B4-BE49-F238E27FC236}">
                <a16:creationId xmlns:a16="http://schemas.microsoft.com/office/drawing/2014/main" id="{64AFC29A-5C06-4B14-8284-A5A42F11A8C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41674" y="6172200"/>
            <a:ext cx="5708650" cy="685800"/>
          </a:xfrm>
          <a:prstGeom prst="rect">
            <a:avLst/>
          </a:prstGeom>
          <a:noFill/>
        </p:spPr>
      </p:pic>
    </p:spTree>
    <p:extLst>
      <p:ext uri="{BB962C8B-B14F-4D97-AF65-F5344CB8AC3E}">
        <p14:creationId xmlns:p14="http://schemas.microsoft.com/office/powerpoint/2010/main" val="213687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16689" y="393350"/>
            <a:ext cx="10568294" cy="742525"/>
          </a:xfrm>
        </p:spPr>
        <p:txBody>
          <a:bodyPr rtlCol="0">
            <a:normAutofit fontScale="90000"/>
          </a:bodyPr>
          <a:lstStyle/>
          <a:p>
            <a:r>
              <a:rPr lang="es-ES" b="1" dirty="0">
                <a:solidFill>
                  <a:srgbClr val="0070C0"/>
                </a:solidFill>
              </a:rPr>
              <a:t>CONDUCTORES POSITIVOS A PSICOFÁRMACOS</a:t>
            </a:r>
            <a:r>
              <a:rPr lang="es-ES" b="1" i="1" dirty="0">
                <a:solidFill>
                  <a:srgbClr val="0070C0"/>
                </a:solidFill>
              </a:rPr>
              <a:t>(n=80) </a:t>
            </a:r>
            <a:br>
              <a:rPr lang="es-ES" b="1" i="1" dirty="0">
                <a:solidFill>
                  <a:srgbClr val="0070C0"/>
                </a:solidFill>
              </a:rPr>
            </a:br>
            <a:r>
              <a:rPr lang="es-ES" sz="2700" b="1" dirty="0">
                <a:solidFill>
                  <a:schemeClr val="tx2">
                    <a:lumMod val="50000"/>
                    <a:lumOff val="50000"/>
                  </a:schemeClr>
                </a:solidFill>
              </a:rPr>
              <a:t>DISTRIBUCIÓN DE LOS PSICOFÁRMACOS DETECTADOS</a:t>
            </a:r>
            <a:endParaRPr lang="es-ES" b="1" dirty="0">
              <a:solidFill>
                <a:schemeClr val="tx2">
                  <a:lumMod val="50000"/>
                  <a:lumOff val="50000"/>
                </a:schemeClr>
              </a:solidFill>
            </a:endParaRPr>
          </a:p>
        </p:txBody>
      </p:sp>
      <p:sp>
        <p:nvSpPr>
          <p:cNvPr id="8" name="Rectángulo 7">
            <a:extLst>
              <a:ext uri="{FF2B5EF4-FFF2-40B4-BE49-F238E27FC236}">
                <a16:creationId xmlns:a16="http://schemas.microsoft.com/office/drawing/2014/main" id="{92372C03-1820-A84F-97BE-5EEDDA1C6B42}"/>
              </a:ext>
            </a:extLst>
          </p:cNvPr>
          <p:cNvSpPr/>
          <p:nvPr/>
        </p:nvSpPr>
        <p:spPr>
          <a:xfrm>
            <a:off x="0" y="0"/>
            <a:ext cx="12192000" cy="2906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aphicFrame>
        <p:nvGraphicFramePr>
          <p:cNvPr id="10" name="Gráfico 9">
            <a:extLst>
              <a:ext uri="{FF2B5EF4-FFF2-40B4-BE49-F238E27FC236}">
                <a16:creationId xmlns:a16="http://schemas.microsoft.com/office/drawing/2014/main" id="{3141A713-3CD2-4992-B2AE-B6AEE9CEC1D7}"/>
              </a:ext>
            </a:extLst>
          </p:cNvPr>
          <p:cNvGraphicFramePr>
            <a:graphicFrameLocks noChangeAspect="1"/>
          </p:cNvGraphicFramePr>
          <p:nvPr>
            <p:extLst>
              <p:ext uri="{D42A27DB-BD31-4B8C-83A1-F6EECF244321}">
                <p14:modId xmlns:p14="http://schemas.microsoft.com/office/powerpoint/2010/main" val="796241969"/>
              </p:ext>
            </p:extLst>
          </p:nvPr>
        </p:nvGraphicFramePr>
        <p:xfrm>
          <a:off x="141333" y="1635070"/>
          <a:ext cx="6708918" cy="3596961"/>
        </p:xfrm>
        <a:graphic>
          <a:graphicData uri="http://schemas.openxmlformats.org/drawingml/2006/chart">
            <c:chart xmlns:c="http://schemas.openxmlformats.org/drawingml/2006/chart" xmlns:r="http://schemas.openxmlformats.org/officeDocument/2006/relationships" r:id="rId3"/>
          </a:graphicData>
        </a:graphic>
      </p:graphicFrame>
      <p:pic>
        <p:nvPicPr>
          <p:cNvPr id="11" name="Imagen 10">
            <a:extLst>
              <a:ext uri="{FF2B5EF4-FFF2-40B4-BE49-F238E27FC236}">
                <a16:creationId xmlns:a16="http://schemas.microsoft.com/office/drawing/2014/main" id="{0BD207EE-0F1C-4858-8467-73425083C58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41674" y="6172200"/>
            <a:ext cx="5708650" cy="685800"/>
          </a:xfrm>
          <a:prstGeom prst="rect">
            <a:avLst/>
          </a:prstGeom>
          <a:noFill/>
        </p:spPr>
      </p:pic>
      <p:sp>
        <p:nvSpPr>
          <p:cNvPr id="12" name="CuadroTexto 11">
            <a:extLst>
              <a:ext uri="{FF2B5EF4-FFF2-40B4-BE49-F238E27FC236}">
                <a16:creationId xmlns:a16="http://schemas.microsoft.com/office/drawing/2014/main" id="{32F3B01D-87F6-402B-80AE-F7F36B3D84F2}"/>
              </a:ext>
            </a:extLst>
          </p:cNvPr>
          <p:cNvSpPr txBox="1"/>
          <p:nvPr/>
        </p:nvSpPr>
        <p:spPr>
          <a:xfrm>
            <a:off x="6850252" y="2076043"/>
            <a:ext cx="5200415" cy="2677656"/>
          </a:xfrm>
          <a:prstGeom prst="rect">
            <a:avLst/>
          </a:prstGeom>
          <a:noFill/>
        </p:spPr>
        <p:txBody>
          <a:bodyPr wrap="square">
            <a:spAutoFit/>
          </a:bodyPr>
          <a:lstStyle/>
          <a:p>
            <a:pPr algn="just"/>
            <a:r>
              <a:rPr lang="es-ES_tradnl" sz="2800" dirty="0">
                <a:solidFill>
                  <a:schemeClr val="tx2">
                    <a:lumMod val="50000"/>
                    <a:lumOff val="50000"/>
                  </a:schemeClr>
                </a:solidFill>
                <a:effectLst/>
                <a:latin typeface="Corbel" panose="020B0503020204020204" pitchFamily="34" charset="0"/>
                <a:ea typeface="Times New Roman" panose="02020603050405020304" pitchFamily="18" charset="0"/>
                <a:cs typeface="Arial" panose="020B0604020202020204" pitchFamily="34" charset="0"/>
              </a:rPr>
              <a:t>Los datos globales indican que los psicofármacos mas consumidos por los conductores fallecidos fueron las </a:t>
            </a:r>
            <a:r>
              <a:rPr lang="es-ES_tradnl" sz="2800" b="1" dirty="0">
                <a:solidFill>
                  <a:schemeClr val="tx2">
                    <a:lumMod val="50000"/>
                    <a:lumOff val="50000"/>
                  </a:schemeClr>
                </a:solidFill>
                <a:effectLst/>
                <a:latin typeface="Corbel" panose="020B0503020204020204" pitchFamily="34" charset="0"/>
                <a:ea typeface="Times New Roman" panose="02020603050405020304" pitchFamily="18" charset="0"/>
                <a:cs typeface="Arial" panose="020B0604020202020204" pitchFamily="34" charset="0"/>
              </a:rPr>
              <a:t>benzodiacepinas</a:t>
            </a:r>
            <a:r>
              <a:rPr lang="es-ES_tradnl" sz="2800" dirty="0">
                <a:solidFill>
                  <a:schemeClr val="tx2">
                    <a:lumMod val="50000"/>
                    <a:lumOff val="50000"/>
                  </a:schemeClr>
                </a:solidFill>
                <a:effectLst/>
                <a:latin typeface="Corbel" panose="020B0503020204020204" pitchFamily="34" charset="0"/>
                <a:ea typeface="Times New Roman" panose="02020603050405020304" pitchFamily="18" charset="0"/>
                <a:cs typeface="Arial" panose="020B0604020202020204" pitchFamily="34" charset="0"/>
              </a:rPr>
              <a:t>, seguidas de los </a:t>
            </a:r>
            <a:r>
              <a:rPr lang="es-ES_tradnl" sz="2800" b="1" dirty="0">
                <a:solidFill>
                  <a:schemeClr val="tx2">
                    <a:lumMod val="50000"/>
                    <a:lumOff val="50000"/>
                  </a:schemeClr>
                </a:solidFill>
                <a:effectLst/>
                <a:latin typeface="Corbel" panose="020B0503020204020204" pitchFamily="34" charset="0"/>
                <a:ea typeface="Times New Roman" panose="02020603050405020304" pitchFamily="18" charset="0"/>
                <a:cs typeface="Arial" panose="020B0604020202020204" pitchFamily="34" charset="0"/>
              </a:rPr>
              <a:t>antidepresivos</a:t>
            </a:r>
            <a:r>
              <a:rPr lang="es-ES_tradnl" sz="2800" dirty="0">
                <a:solidFill>
                  <a:schemeClr val="tx2">
                    <a:lumMod val="50000"/>
                    <a:lumOff val="50000"/>
                  </a:schemeClr>
                </a:solidFill>
                <a:effectLst/>
                <a:latin typeface="Corbel" panose="020B0503020204020204" pitchFamily="34" charset="0"/>
                <a:ea typeface="Times New Roman" panose="02020603050405020304" pitchFamily="18" charset="0"/>
                <a:cs typeface="Arial" panose="020B0604020202020204" pitchFamily="34" charset="0"/>
              </a:rPr>
              <a:t> y los </a:t>
            </a:r>
            <a:r>
              <a:rPr lang="es-ES_tradnl" sz="2800" b="1" dirty="0">
                <a:solidFill>
                  <a:schemeClr val="tx2">
                    <a:lumMod val="50000"/>
                    <a:lumOff val="50000"/>
                  </a:schemeClr>
                </a:solidFill>
                <a:effectLst/>
                <a:latin typeface="Corbel" panose="020B0503020204020204" pitchFamily="34" charset="0"/>
                <a:ea typeface="Times New Roman" panose="02020603050405020304" pitchFamily="18" charset="0"/>
                <a:cs typeface="Arial" panose="020B0604020202020204" pitchFamily="34" charset="0"/>
              </a:rPr>
              <a:t>opioides</a:t>
            </a:r>
            <a:endParaRPr lang="es-ES" sz="2800" b="1" dirty="0">
              <a:solidFill>
                <a:schemeClr val="tx2">
                  <a:lumMod val="50000"/>
                  <a:lumOff val="50000"/>
                </a:schemeClr>
              </a:solidFill>
            </a:endParaRPr>
          </a:p>
        </p:txBody>
      </p:sp>
    </p:spTree>
    <p:extLst>
      <p:ext uri="{BB962C8B-B14F-4D97-AF65-F5344CB8AC3E}">
        <p14:creationId xmlns:p14="http://schemas.microsoft.com/office/powerpoint/2010/main" val="390701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21594" y="290610"/>
            <a:ext cx="11505090" cy="759728"/>
          </a:xfrm>
        </p:spPr>
        <p:txBody>
          <a:bodyPr rtlCol="0">
            <a:normAutofit fontScale="90000"/>
          </a:bodyPr>
          <a:lstStyle/>
          <a:p>
            <a:r>
              <a:rPr lang="es-ES" sz="2800" b="1" dirty="0">
                <a:solidFill>
                  <a:srgbClr val="0070C0"/>
                </a:solidFill>
              </a:rPr>
              <a:t>CONDUCTORES CON RESULTADOS TOXICOLÓGICOS POSITIVOS</a:t>
            </a:r>
            <a:r>
              <a:rPr lang="es-ES" sz="2800" b="1" i="1" dirty="0">
                <a:solidFill>
                  <a:srgbClr val="0070C0"/>
                </a:solidFill>
              </a:rPr>
              <a:t>(n=254)</a:t>
            </a:r>
            <a:r>
              <a:rPr lang="es-ES" sz="1600" b="1" dirty="0">
                <a:solidFill>
                  <a:srgbClr val="5B9BD5"/>
                </a:solidFill>
                <a:effectLst/>
                <a:latin typeface="Corbel" panose="020B0503020204020204" pitchFamily="34" charset="0"/>
                <a:ea typeface="Calibri" panose="020F0502020204030204" pitchFamily="34" charset="0"/>
                <a:cs typeface="Calibri" panose="020F0502020204030204" pitchFamily="34" charset="0"/>
              </a:rPr>
              <a:t> </a:t>
            </a:r>
            <a:br>
              <a:rPr lang="es-ES" sz="1600" b="1" dirty="0">
                <a:solidFill>
                  <a:srgbClr val="5B9BD5"/>
                </a:solidFill>
                <a:effectLst/>
                <a:latin typeface="Corbel" panose="020B0503020204020204" pitchFamily="34" charset="0"/>
                <a:ea typeface="Calibri" panose="020F0502020204030204" pitchFamily="34" charset="0"/>
                <a:cs typeface="Calibri" panose="020F0502020204030204" pitchFamily="34" charset="0"/>
              </a:rPr>
            </a:br>
            <a:r>
              <a:rPr lang="es-ES" sz="2000" b="1" dirty="0">
                <a:solidFill>
                  <a:schemeClr val="tx2">
                    <a:lumMod val="50000"/>
                    <a:lumOff val="50000"/>
                  </a:schemeClr>
                </a:solidFill>
                <a:effectLst/>
                <a:latin typeface="Corbel" panose="020B0503020204020204" pitchFamily="34" charset="0"/>
                <a:ea typeface="Calibri" panose="020F0502020204030204" pitchFamily="34" charset="0"/>
                <a:cs typeface="Calibri" panose="020F0502020204030204" pitchFamily="34" charset="0"/>
              </a:rPr>
              <a:t>CLASIFICACIÓN DE LOS RESULTADOS SEGÚN EL TIPO Y/O COMBINACIÓN DE SUSTANCIAS DETECTADAS</a:t>
            </a:r>
            <a:endParaRPr lang="es-ES" b="1" dirty="0">
              <a:solidFill>
                <a:schemeClr val="tx2">
                  <a:lumMod val="50000"/>
                  <a:lumOff val="50000"/>
                </a:schemeClr>
              </a:solidFill>
            </a:endParaRPr>
          </a:p>
        </p:txBody>
      </p:sp>
      <p:sp>
        <p:nvSpPr>
          <p:cNvPr id="9" name="Rectángulo 8">
            <a:extLst>
              <a:ext uri="{FF2B5EF4-FFF2-40B4-BE49-F238E27FC236}">
                <a16:creationId xmlns:a16="http://schemas.microsoft.com/office/drawing/2014/main" id="{B6C07572-E0C6-3242-BA6B-88F6166CA8C0}"/>
              </a:ext>
            </a:extLst>
          </p:cNvPr>
          <p:cNvSpPr/>
          <p:nvPr/>
        </p:nvSpPr>
        <p:spPr>
          <a:xfrm>
            <a:off x="0" y="0"/>
            <a:ext cx="12192000" cy="2906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11" name="Imagen 10">
            <a:extLst>
              <a:ext uri="{FF2B5EF4-FFF2-40B4-BE49-F238E27FC236}">
                <a16:creationId xmlns:a16="http://schemas.microsoft.com/office/drawing/2014/main" id="{077BE9A1-5FB8-478A-BE32-BC7280D068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pic>
        <p:nvPicPr>
          <p:cNvPr id="13" name="Imagen 12" descr="Diagrama, Diagrama de Venn&#10;&#10;Descripción generada automáticamente">
            <a:extLst>
              <a:ext uri="{FF2B5EF4-FFF2-40B4-BE49-F238E27FC236}">
                <a16:creationId xmlns:a16="http://schemas.microsoft.com/office/drawing/2014/main" id="{B2B7D7EB-2933-4B7A-8464-0B8DA0D17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217" y="1167297"/>
            <a:ext cx="5456682" cy="3501962"/>
          </a:xfrm>
          <a:prstGeom prst="rect">
            <a:avLst/>
          </a:prstGeom>
          <a:effectLst>
            <a:outerShdw blurRad="50800" dist="38100" dir="2700000" algn="tl" rotWithShape="0">
              <a:prstClr val="black">
                <a:alpha val="40000"/>
              </a:prstClr>
            </a:outerShdw>
          </a:effectLst>
        </p:spPr>
      </p:pic>
      <p:sp>
        <p:nvSpPr>
          <p:cNvPr id="17" name="CuadroTexto 16">
            <a:extLst>
              <a:ext uri="{FF2B5EF4-FFF2-40B4-BE49-F238E27FC236}">
                <a16:creationId xmlns:a16="http://schemas.microsoft.com/office/drawing/2014/main" id="{07AB9152-E6D3-40FB-8E9F-6E45C0B1046B}"/>
              </a:ext>
            </a:extLst>
          </p:cNvPr>
          <p:cNvSpPr txBox="1"/>
          <p:nvPr/>
        </p:nvSpPr>
        <p:spPr>
          <a:xfrm>
            <a:off x="302217" y="4820565"/>
            <a:ext cx="11391254" cy="1200329"/>
          </a:xfrm>
          <a:prstGeom prst="rect">
            <a:avLst/>
          </a:prstGeom>
          <a:noFill/>
        </p:spPr>
        <p:txBody>
          <a:bodyPr wrap="square">
            <a:spAutoFit/>
          </a:bodyPr>
          <a:lstStyle/>
          <a:p>
            <a:r>
              <a:rPr lang="es-ES" sz="2400" dirty="0">
                <a:solidFill>
                  <a:schemeClr val="tx2">
                    <a:lumMod val="50000"/>
                    <a:lumOff val="50000"/>
                  </a:schemeClr>
                </a:solidFill>
                <a:effectLst/>
                <a:latin typeface="Corbel" panose="020B0503020204020204" pitchFamily="34" charset="0"/>
                <a:ea typeface="Times New Roman" panose="02020603050405020304" pitchFamily="18" charset="0"/>
                <a:cs typeface="Arial" panose="020B0604020202020204" pitchFamily="34" charset="0"/>
              </a:rPr>
              <a:t>Los consumos asociados de alcohol y drogas de abuso de mayor prevalencia fueron, en primer lugar, el consumo asociado de </a:t>
            </a:r>
            <a:r>
              <a:rPr lang="es-ES" sz="2400" b="1" dirty="0">
                <a:solidFill>
                  <a:schemeClr val="tx2">
                    <a:lumMod val="50000"/>
                    <a:lumOff val="50000"/>
                  </a:schemeClr>
                </a:solidFill>
                <a:effectLst/>
                <a:latin typeface="Corbel" panose="020B0503020204020204" pitchFamily="34" charset="0"/>
                <a:ea typeface="Times New Roman" panose="02020603050405020304" pitchFamily="18" charset="0"/>
                <a:cs typeface="Arial" panose="020B0604020202020204" pitchFamily="34" charset="0"/>
              </a:rPr>
              <a:t>alcohol y cocaína </a:t>
            </a:r>
            <a:r>
              <a:rPr lang="es-ES" sz="2400" dirty="0">
                <a:solidFill>
                  <a:schemeClr val="tx2">
                    <a:lumMod val="50000"/>
                    <a:lumOff val="50000"/>
                  </a:schemeClr>
                </a:solidFill>
                <a:effectLst/>
                <a:latin typeface="Corbel" panose="020B0503020204020204" pitchFamily="34" charset="0"/>
                <a:ea typeface="Times New Roman" panose="02020603050405020304" pitchFamily="18" charset="0"/>
                <a:cs typeface="Arial" panose="020B0604020202020204" pitchFamily="34" charset="0"/>
              </a:rPr>
              <a:t>seguido del consumo asociado de </a:t>
            </a:r>
            <a:r>
              <a:rPr lang="es-ES" sz="2400" b="1" dirty="0">
                <a:solidFill>
                  <a:schemeClr val="tx2">
                    <a:lumMod val="50000"/>
                    <a:lumOff val="50000"/>
                  </a:schemeClr>
                </a:solidFill>
                <a:effectLst/>
                <a:latin typeface="Corbel" panose="020B0503020204020204" pitchFamily="34" charset="0"/>
                <a:ea typeface="Times New Roman" panose="02020603050405020304" pitchFamily="18" charset="0"/>
                <a:cs typeface="Arial" panose="020B0604020202020204" pitchFamily="34" charset="0"/>
              </a:rPr>
              <a:t>alcohol y cannabis </a:t>
            </a:r>
            <a:r>
              <a:rPr lang="es-ES" sz="2400" dirty="0">
                <a:solidFill>
                  <a:schemeClr val="tx2">
                    <a:lumMod val="50000"/>
                    <a:lumOff val="50000"/>
                  </a:schemeClr>
                </a:solidFill>
                <a:effectLst/>
                <a:latin typeface="Corbel" panose="020B0503020204020204" pitchFamily="34" charset="0"/>
                <a:ea typeface="Times New Roman" panose="02020603050405020304" pitchFamily="18" charset="0"/>
                <a:cs typeface="Arial" panose="020B0604020202020204" pitchFamily="34" charset="0"/>
              </a:rPr>
              <a:t>y del de </a:t>
            </a:r>
            <a:r>
              <a:rPr lang="es-ES" sz="2400" b="1" dirty="0">
                <a:solidFill>
                  <a:schemeClr val="tx2">
                    <a:lumMod val="50000"/>
                    <a:lumOff val="50000"/>
                  </a:schemeClr>
                </a:solidFill>
                <a:effectLst/>
                <a:latin typeface="Corbel" panose="020B0503020204020204" pitchFamily="34" charset="0"/>
                <a:ea typeface="Times New Roman" panose="02020603050405020304" pitchFamily="18" charset="0"/>
                <a:cs typeface="Arial" panose="020B0604020202020204" pitchFamily="34" charset="0"/>
              </a:rPr>
              <a:t>alcohol, cocaína y cannabis</a:t>
            </a:r>
            <a:endParaRPr lang="es-ES" sz="2400" b="1" dirty="0">
              <a:solidFill>
                <a:schemeClr val="tx2">
                  <a:lumMod val="50000"/>
                  <a:lumOff val="50000"/>
                </a:schemeClr>
              </a:solidFill>
            </a:endParaRPr>
          </a:p>
        </p:txBody>
      </p:sp>
      <p:graphicFrame>
        <p:nvGraphicFramePr>
          <p:cNvPr id="18" name="Tabla 17">
            <a:extLst>
              <a:ext uri="{FF2B5EF4-FFF2-40B4-BE49-F238E27FC236}">
                <a16:creationId xmlns:a16="http://schemas.microsoft.com/office/drawing/2014/main" id="{0FAD62D2-74B7-42F2-964D-908825CB8C7C}"/>
              </a:ext>
            </a:extLst>
          </p:cNvPr>
          <p:cNvGraphicFramePr>
            <a:graphicFrameLocks noGrp="1"/>
          </p:cNvGraphicFramePr>
          <p:nvPr>
            <p:extLst>
              <p:ext uri="{D42A27DB-BD31-4B8C-83A1-F6EECF244321}">
                <p14:modId xmlns:p14="http://schemas.microsoft.com/office/powerpoint/2010/main" val="3789405532"/>
              </p:ext>
            </p:extLst>
          </p:nvPr>
        </p:nvGraphicFramePr>
        <p:xfrm>
          <a:off x="5997844" y="1578674"/>
          <a:ext cx="5891939" cy="2679208"/>
        </p:xfrm>
        <a:graphic>
          <a:graphicData uri="http://schemas.openxmlformats.org/drawingml/2006/table">
            <a:tbl>
              <a:tblPr firstRow="1" firstCol="1" bandRow="1">
                <a:tableStyleId>{F2DE63D5-997A-4646-A377-4702673A728D}</a:tableStyleId>
              </a:tblPr>
              <a:tblGrid>
                <a:gridCol w="4716187">
                  <a:extLst>
                    <a:ext uri="{9D8B030D-6E8A-4147-A177-3AD203B41FA5}">
                      <a16:colId xmlns:a16="http://schemas.microsoft.com/office/drawing/2014/main" val="3974016349"/>
                    </a:ext>
                  </a:extLst>
                </a:gridCol>
                <a:gridCol w="1175752">
                  <a:extLst>
                    <a:ext uri="{9D8B030D-6E8A-4147-A177-3AD203B41FA5}">
                      <a16:colId xmlns:a16="http://schemas.microsoft.com/office/drawing/2014/main" val="729555544"/>
                    </a:ext>
                  </a:extLst>
                </a:gridCol>
              </a:tblGrid>
              <a:tr h="372970">
                <a:tc gridSpan="2">
                  <a:txBody>
                    <a:bodyPr/>
                    <a:lstStyle/>
                    <a:p>
                      <a:pPr algn="ctr"/>
                      <a:r>
                        <a:rPr lang="es-ES" sz="2000" dirty="0">
                          <a:effectLst/>
                        </a:rPr>
                        <a:t>Las combinaciones más frecuentemente detectadas</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extLst>
                  <a:ext uri="{0D108BD9-81ED-4DB2-BD59-A6C34878D82A}">
                    <a16:rowId xmlns:a16="http://schemas.microsoft.com/office/drawing/2014/main" val="1229345165"/>
                  </a:ext>
                </a:extLst>
              </a:tr>
              <a:tr h="355577">
                <a:tc>
                  <a:txBody>
                    <a:bodyPr/>
                    <a:lstStyle/>
                    <a:p>
                      <a:pPr algn="just"/>
                      <a:r>
                        <a:rPr lang="es-ES" sz="1800" dirty="0">
                          <a:effectLst/>
                        </a:rPr>
                        <a:t>Alcohol y cocaína</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b="1" dirty="0">
                          <a:solidFill>
                            <a:srgbClr val="0070C0"/>
                          </a:solidFill>
                          <a:effectLst/>
                        </a:rPr>
                        <a:t>51,9%</a:t>
                      </a:r>
                      <a:endParaRPr lang="es-ES" sz="1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633506"/>
                  </a:ext>
                </a:extLst>
              </a:tr>
              <a:tr h="387463">
                <a:tc>
                  <a:txBody>
                    <a:bodyPr/>
                    <a:lstStyle/>
                    <a:p>
                      <a:pPr algn="just"/>
                      <a:r>
                        <a:rPr lang="es-ES" sz="1800">
                          <a:effectLst/>
                        </a:rPr>
                        <a:t>Alcohol y cannabis</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b="1" dirty="0">
                          <a:solidFill>
                            <a:srgbClr val="0070C0"/>
                          </a:solidFill>
                          <a:effectLst/>
                        </a:rPr>
                        <a:t>23,1%</a:t>
                      </a:r>
                      <a:endParaRPr lang="es-ES" sz="1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9946213"/>
                  </a:ext>
                </a:extLst>
              </a:tr>
              <a:tr h="338186">
                <a:tc>
                  <a:txBody>
                    <a:bodyPr/>
                    <a:lstStyle/>
                    <a:p>
                      <a:pPr algn="just"/>
                      <a:r>
                        <a:rPr lang="es-ES" sz="1800">
                          <a:effectLst/>
                        </a:rPr>
                        <a:t>Alcohol, cocaína y cannabis</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b="1" dirty="0">
                          <a:solidFill>
                            <a:srgbClr val="0070C0"/>
                          </a:solidFill>
                          <a:effectLst/>
                        </a:rPr>
                        <a:t>15,4%</a:t>
                      </a:r>
                      <a:endParaRPr lang="es-ES" sz="1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1094047"/>
                  </a:ext>
                </a:extLst>
              </a:tr>
              <a:tr h="338186">
                <a:tc>
                  <a:txBody>
                    <a:bodyPr/>
                    <a:lstStyle/>
                    <a:p>
                      <a:pPr algn="just"/>
                      <a:r>
                        <a:rPr lang="es-ES" sz="1800">
                          <a:effectLst/>
                        </a:rPr>
                        <a:t>Alcohol, cocaína, cannabis y derivados de anfetamina</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b="1" dirty="0">
                          <a:solidFill>
                            <a:srgbClr val="0070C0"/>
                          </a:solidFill>
                          <a:effectLst/>
                        </a:rPr>
                        <a:t>3,8%</a:t>
                      </a:r>
                      <a:endParaRPr lang="es-ES" sz="1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2172992"/>
                  </a:ext>
                </a:extLst>
              </a:tr>
              <a:tr h="338186">
                <a:tc>
                  <a:txBody>
                    <a:bodyPr/>
                    <a:lstStyle/>
                    <a:p>
                      <a:pPr algn="just"/>
                      <a:r>
                        <a:rPr lang="es-ES" sz="1800">
                          <a:effectLst/>
                        </a:rPr>
                        <a:t>Alcohol, cannabis y derivados de anfetamina</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b="1" dirty="0">
                          <a:solidFill>
                            <a:srgbClr val="0070C0"/>
                          </a:solidFill>
                          <a:effectLst/>
                        </a:rPr>
                        <a:t>3,8%</a:t>
                      </a:r>
                      <a:endParaRPr lang="es-ES" sz="1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3676677"/>
                  </a:ext>
                </a:extLst>
              </a:tr>
              <a:tr h="338186">
                <a:tc>
                  <a:txBody>
                    <a:bodyPr/>
                    <a:lstStyle/>
                    <a:p>
                      <a:pPr algn="just"/>
                      <a:r>
                        <a:rPr lang="es-ES" sz="1800" dirty="0">
                          <a:effectLst/>
                        </a:rPr>
                        <a:t>Alcohol, y derivados de anfetamina</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b="1" dirty="0">
                          <a:solidFill>
                            <a:srgbClr val="0070C0"/>
                          </a:solidFill>
                          <a:effectLst/>
                        </a:rPr>
                        <a:t>1,9%</a:t>
                      </a:r>
                      <a:endParaRPr lang="es-ES" sz="1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2050969"/>
                  </a:ext>
                </a:extLst>
              </a:tr>
            </a:tbl>
          </a:graphicData>
        </a:graphic>
      </p:graphicFrame>
    </p:spTree>
    <p:extLst>
      <p:ext uri="{BB962C8B-B14F-4D97-AF65-F5344CB8AC3E}">
        <p14:creationId xmlns:p14="http://schemas.microsoft.com/office/powerpoint/2010/main" val="376973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ítulo 1"/>
          <p:cNvSpPr>
            <a:spLocks noGrp="1"/>
          </p:cNvSpPr>
          <p:nvPr>
            <p:ph type="title"/>
          </p:nvPr>
        </p:nvSpPr>
        <p:spPr/>
        <p:txBody>
          <a:bodyPr rtlCol="0"/>
          <a:lstStyle/>
          <a:p>
            <a:pPr rtl="0"/>
            <a:r>
              <a:rPr lang="es-ES" b="1" dirty="0"/>
              <a:t>INTRODUCCIÓN</a:t>
            </a:r>
          </a:p>
        </p:txBody>
      </p:sp>
      <p:sp useBgFill="1">
        <p:nvSpPr>
          <p:cNvPr id="14" name="Marcador de posición de contenido 2"/>
          <p:cNvSpPr>
            <a:spLocks noGrp="1"/>
          </p:cNvSpPr>
          <p:nvPr>
            <p:ph idx="1"/>
          </p:nvPr>
        </p:nvSpPr>
        <p:spPr>
          <a:xfrm>
            <a:off x="1280160" y="1927693"/>
            <a:ext cx="9628632" cy="3986213"/>
          </a:xfrm>
        </p:spPr>
        <p:txBody>
          <a:bodyPr rtlCol="0">
            <a:normAutofit fontScale="92500" lnSpcReduction="10000"/>
          </a:bodyPr>
          <a:lstStyle/>
          <a:p>
            <a:pPr algn="just" rtl="0"/>
            <a:r>
              <a:rPr lang="es-ES" sz="2400" dirty="0"/>
              <a:t>La información presentada en la Memoria hace referencia a los </a:t>
            </a:r>
            <a:r>
              <a:rPr lang="es-ES" sz="2400" b="1" dirty="0">
                <a:solidFill>
                  <a:schemeClr val="accent1">
                    <a:lumMod val="50000"/>
                  </a:schemeClr>
                </a:solidFill>
              </a:rPr>
              <a:t>conductores y peatones fallecidos en accidentes de tráfico durante el año 2020</a:t>
            </a:r>
            <a:r>
              <a:rPr lang="es-ES" sz="2400" dirty="0"/>
              <a:t>, y que fueron sometidos a examen de autopsia</a:t>
            </a:r>
          </a:p>
          <a:p>
            <a:pPr algn="just" rtl="0"/>
            <a:r>
              <a:rPr lang="es-ES" sz="2400" dirty="0"/>
              <a:t>Su objetivo es mostrar los </a:t>
            </a:r>
            <a:r>
              <a:rPr lang="es-ES" sz="2400" b="1" dirty="0">
                <a:solidFill>
                  <a:schemeClr val="accent1">
                    <a:lumMod val="50000"/>
                  </a:schemeClr>
                </a:solidFill>
              </a:rPr>
              <a:t>resultados de los análisis toxicológicos </a:t>
            </a:r>
            <a:r>
              <a:rPr lang="es-ES" sz="2400" dirty="0"/>
              <a:t>relativos a la presencia de </a:t>
            </a:r>
            <a:r>
              <a:rPr lang="es-ES" sz="2400" b="1" dirty="0">
                <a:solidFill>
                  <a:schemeClr val="accent1">
                    <a:lumMod val="50000"/>
                  </a:schemeClr>
                </a:solidFill>
              </a:rPr>
              <a:t>alcohol, drogas de abuso y psicofármacos</a:t>
            </a:r>
            <a:r>
              <a:rPr lang="es-ES" sz="2400" dirty="0"/>
              <a:t>.</a:t>
            </a:r>
          </a:p>
          <a:p>
            <a:pPr algn="just" rtl="0"/>
            <a:r>
              <a:rPr lang="es-ES" sz="2400" dirty="0"/>
              <a:t>El estudio también permite </a:t>
            </a:r>
            <a:r>
              <a:rPr lang="es-ES" sz="2400" b="1" dirty="0">
                <a:solidFill>
                  <a:schemeClr val="accent1">
                    <a:lumMod val="50000"/>
                  </a:schemeClr>
                </a:solidFill>
              </a:rPr>
              <a:t>relacionar los hallazgos toxicológicos con diversas variables epidemiológicas</a:t>
            </a:r>
            <a:r>
              <a:rPr lang="es-ES" sz="2400" dirty="0"/>
              <a:t>.</a:t>
            </a:r>
          </a:p>
          <a:p>
            <a:pPr algn="just"/>
            <a:r>
              <a:rPr lang="es-ES" sz="2400" b="1" dirty="0">
                <a:solidFill>
                  <a:schemeClr val="accent1">
                    <a:lumMod val="50000"/>
                  </a:schemeClr>
                </a:solidFill>
              </a:rPr>
              <a:t>En esta Memoria se considera “positivo” al resultado del análisis que objetive la presencia de cualquier droga de abuso o psicofármaco</a:t>
            </a:r>
            <a:r>
              <a:rPr lang="es-ES" sz="2400" dirty="0"/>
              <a:t>, sin tener en cuenta la cantidad, </a:t>
            </a:r>
            <a:r>
              <a:rPr lang="es-ES" sz="2400" b="1" dirty="0">
                <a:solidFill>
                  <a:schemeClr val="accent1">
                    <a:lumMod val="50000"/>
                  </a:schemeClr>
                </a:solidFill>
              </a:rPr>
              <a:t>y una concentración en sangre superior a 0,3 g/L</a:t>
            </a:r>
            <a:r>
              <a:rPr lang="es-ES" sz="2400" b="1" dirty="0">
                <a:solidFill>
                  <a:srgbClr val="DDC237">
                    <a:lumMod val="50000"/>
                  </a:srgbClr>
                </a:solidFill>
              </a:rPr>
              <a:t>, </a:t>
            </a:r>
            <a:r>
              <a:rPr lang="es-ES" sz="2400" b="1" dirty="0">
                <a:solidFill>
                  <a:schemeClr val="accent1">
                    <a:lumMod val="50000"/>
                  </a:schemeClr>
                </a:solidFill>
              </a:rPr>
              <a:t>cuando se trata de alcohol</a:t>
            </a:r>
            <a:r>
              <a:rPr lang="es-ES" sz="2400" dirty="0"/>
              <a:t>.</a:t>
            </a:r>
          </a:p>
          <a:p>
            <a:pPr algn="just" rtl="0"/>
            <a:endParaRPr lang="es-ES" sz="2400" dirty="0"/>
          </a:p>
        </p:txBody>
      </p:sp>
      <p:pic>
        <p:nvPicPr>
          <p:cNvPr id="6" name="Imagen 5">
            <a:extLst>
              <a:ext uri="{FF2B5EF4-FFF2-40B4-BE49-F238E27FC236}">
                <a16:creationId xmlns:a16="http://schemas.microsoft.com/office/drawing/2014/main" id="{3B682BB4-0C29-44F9-8F35-1AFC1FE785C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07759" y="6172200"/>
            <a:ext cx="5708650" cy="685800"/>
          </a:xfrm>
          <a:prstGeom prst="rect">
            <a:avLst/>
          </a:prstGeom>
          <a:noFill/>
        </p:spPr>
      </p:pic>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86EE30E-F583-4646-AAD0-CE0453508799}"/>
              </a:ext>
            </a:extLst>
          </p:cNvPr>
          <p:cNvSpPr/>
          <p:nvPr/>
        </p:nvSpPr>
        <p:spPr>
          <a:xfrm>
            <a:off x="3759955" y="0"/>
            <a:ext cx="5740884" cy="4322762"/>
          </a:xfrm>
          <a:prstGeom prst="rect">
            <a:avLst/>
          </a:prstGeom>
          <a:pattFill prst="ltHorz">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5" name="Título 1">
            <a:extLst>
              <a:ext uri="{FF2B5EF4-FFF2-40B4-BE49-F238E27FC236}">
                <a16:creationId xmlns:a16="http://schemas.microsoft.com/office/drawing/2014/main" id="{22E64435-CC83-1F4C-9DB7-2258606D4EA6}"/>
              </a:ext>
            </a:extLst>
          </p:cNvPr>
          <p:cNvSpPr txBox="1">
            <a:spLocks/>
          </p:cNvSpPr>
          <p:nvPr/>
        </p:nvSpPr>
        <p:spPr bwMode="black">
          <a:xfrm>
            <a:off x="3759957" y="3512634"/>
            <a:ext cx="5740882" cy="810129"/>
          </a:xfrm>
          <a:prstGeom prst="rect">
            <a:avLst/>
          </a:prstGeom>
          <a:solidFill>
            <a:schemeClr val="bg2"/>
          </a:solidFill>
        </p:spPr>
        <p:txBody>
          <a:bodyPr vert="horz" lIns="91440" tIns="45720" rIns="91440" bIns="45720" rtlCol="0" anchor="b">
            <a:normAutofit/>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r>
              <a:rPr lang="es-ES" dirty="0">
                <a:solidFill>
                  <a:srgbClr val="92D050"/>
                </a:solidFill>
              </a:rPr>
              <a:t>PEATONES</a:t>
            </a:r>
          </a:p>
        </p:txBody>
      </p:sp>
      <p:sp>
        <p:nvSpPr>
          <p:cNvPr id="6" name="Marcador de posición de texto 2">
            <a:extLst>
              <a:ext uri="{FF2B5EF4-FFF2-40B4-BE49-F238E27FC236}">
                <a16:creationId xmlns:a16="http://schemas.microsoft.com/office/drawing/2014/main" id="{6CE4AEF9-3558-7745-A71B-20AE535E2E37}"/>
              </a:ext>
            </a:extLst>
          </p:cNvPr>
          <p:cNvSpPr txBox="1">
            <a:spLocks/>
          </p:cNvSpPr>
          <p:nvPr/>
        </p:nvSpPr>
        <p:spPr>
          <a:xfrm>
            <a:off x="3759955" y="4432029"/>
            <a:ext cx="5740884" cy="810129"/>
          </a:xfrm>
          <a:prstGeom prst="rect">
            <a:avLst/>
          </a:prstGeom>
          <a:solidFill>
            <a:schemeClr val="bg2"/>
          </a:solidFill>
        </p:spPr>
        <p:txBody>
          <a:bodyPr vert="horz" lIns="91440" tIns="45720" rIns="91440" bIns="45720" rtlCol="0">
            <a:normAutofit/>
          </a:bodyPr>
          <a:lstStyle>
            <a:lvl1pPr marL="0" indent="0" algn="l" defTabSz="914400" rtl="0" eaLnBrk="1" latinLnBrk="0" hangingPunct="1">
              <a:lnSpc>
                <a:spcPct val="100000"/>
              </a:lnSpc>
              <a:spcBef>
                <a:spcPts val="0"/>
              </a:spcBef>
              <a:buFont typeface="Wingdings" panose="05000000000000000000" pitchFamily="2" charset="2"/>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300"/>
              </a:spcBef>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00"/>
              </a:spcBef>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9pPr>
          </a:lstStyle>
          <a:p>
            <a:r>
              <a:rPr lang="es-ES" sz="3600" dirty="0">
                <a:solidFill>
                  <a:srgbClr val="92D050"/>
                </a:solidFill>
              </a:rPr>
              <a:t>136 fallecidos por atropello</a:t>
            </a:r>
          </a:p>
        </p:txBody>
      </p:sp>
    </p:spTree>
    <p:extLst>
      <p:ext uri="{BB962C8B-B14F-4D97-AF65-F5344CB8AC3E}">
        <p14:creationId xmlns:p14="http://schemas.microsoft.com/office/powerpoint/2010/main" val="381243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81684" y="368720"/>
            <a:ext cx="9628632" cy="776468"/>
          </a:xfrm>
          <a:solidFill>
            <a:schemeClr val="bg2">
              <a:lumMod val="95000"/>
            </a:schemeClr>
          </a:solidFill>
        </p:spPr>
        <p:txBody>
          <a:bodyPr rtlCol="0">
            <a:normAutofit fontScale="90000"/>
          </a:bodyPr>
          <a:lstStyle/>
          <a:p>
            <a:pPr rtl="0"/>
            <a:r>
              <a:rPr lang="es-ES" b="1" dirty="0">
                <a:solidFill>
                  <a:srgbClr val="92D050"/>
                </a:solidFill>
              </a:rPr>
              <a:t>PEATONES FALLECIDOS</a:t>
            </a:r>
            <a:r>
              <a:rPr lang="es-ES" b="1" i="1" dirty="0">
                <a:solidFill>
                  <a:srgbClr val="92D050"/>
                </a:solidFill>
              </a:rPr>
              <a:t>(n=136) </a:t>
            </a:r>
            <a:br>
              <a:rPr lang="es-ES" b="1" i="1" dirty="0">
                <a:solidFill>
                  <a:srgbClr val="92D050"/>
                </a:solidFill>
              </a:rPr>
            </a:br>
            <a:r>
              <a:rPr lang="es-ES" sz="2700" b="1" dirty="0">
                <a:solidFill>
                  <a:schemeClr val="tx2">
                    <a:lumMod val="50000"/>
                    <a:lumOff val="50000"/>
                  </a:schemeClr>
                </a:solidFill>
              </a:rPr>
              <a:t>DISTRIBUCIÓN POR SEXO Y RANGO DE EDAD</a:t>
            </a:r>
            <a:endParaRPr lang="es-ES" b="1" dirty="0">
              <a:solidFill>
                <a:schemeClr val="tx2">
                  <a:lumMod val="50000"/>
                  <a:lumOff val="50000"/>
                </a:schemeClr>
              </a:solidFill>
            </a:endParaRPr>
          </a:p>
        </p:txBody>
      </p:sp>
      <p:sp>
        <p:nvSpPr>
          <p:cNvPr id="8" name="Rectángulo 7">
            <a:extLst>
              <a:ext uri="{FF2B5EF4-FFF2-40B4-BE49-F238E27FC236}">
                <a16:creationId xmlns:a16="http://schemas.microsoft.com/office/drawing/2014/main" id="{1CF94C31-8FE5-3149-A52B-AD40A5BA25C0}"/>
              </a:ext>
            </a:extLst>
          </p:cNvPr>
          <p:cNvSpPr/>
          <p:nvPr/>
        </p:nvSpPr>
        <p:spPr>
          <a:xfrm>
            <a:off x="-1524" y="0"/>
            <a:ext cx="12192000" cy="29061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aphicFrame>
        <p:nvGraphicFramePr>
          <p:cNvPr id="9" name="Gráfico 8">
            <a:extLst>
              <a:ext uri="{FF2B5EF4-FFF2-40B4-BE49-F238E27FC236}">
                <a16:creationId xmlns:a16="http://schemas.microsoft.com/office/drawing/2014/main" id="{D7E1D999-6EC5-4E2C-958B-9DC329C1CD29}"/>
              </a:ext>
            </a:extLst>
          </p:cNvPr>
          <p:cNvGraphicFramePr/>
          <p:nvPr>
            <p:extLst>
              <p:ext uri="{D42A27DB-BD31-4B8C-83A1-F6EECF244321}">
                <p14:modId xmlns:p14="http://schemas.microsoft.com/office/powerpoint/2010/main" val="2232318089"/>
              </p:ext>
            </p:extLst>
          </p:nvPr>
        </p:nvGraphicFramePr>
        <p:xfrm>
          <a:off x="391393" y="1872816"/>
          <a:ext cx="5500692" cy="32722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1A32C56D-8A6A-452C-83A1-DFB75ACD727D}"/>
              </a:ext>
            </a:extLst>
          </p:cNvPr>
          <p:cNvGraphicFramePr/>
          <p:nvPr>
            <p:extLst>
              <p:ext uri="{D42A27DB-BD31-4B8C-83A1-F6EECF244321}">
                <p14:modId xmlns:p14="http://schemas.microsoft.com/office/powerpoint/2010/main" val="2072277016"/>
              </p:ext>
            </p:extLst>
          </p:nvPr>
        </p:nvGraphicFramePr>
        <p:xfrm>
          <a:off x="6094476" y="1872816"/>
          <a:ext cx="5500692" cy="3272294"/>
        </p:xfrm>
        <a:graphic>
          <a:graphicData uri="http://schemas.openxmlformats.org/drawingml/2006/chart">
            <c:chart xmlns:c="http://schemas.openxmlformats.org/drawingml/2006/chart" xmlns:r="http://schemas.openxmlformats.org/officeDocument/2006/relationships" r:id="rId4"/>
          </a:graphicData>
        </a:graphic>
      </p:graphicFrame>
      <p:pic>
        <p:nvPicPr>
          <p:cNvPr id="13" name="Imagen 12">
            <a:extLst>
              <a:ext uri="{FF2B5EF4-FFF2-40B4-BE49-F238E27FC236}">
                <a16:creationId xmlns:a16="http://schemas.microsoft.com/office/drawing/2014/main" id="{5DCBA14A-EB6B-44AE-BC53-CB6CD5ACC10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spTree>
    <p:extLst>
      <p:ext uri="{BB962C8B-B14F-4D97-AF65-F5344CB8AC3E}">
        <p14:creationId xmlns:p14="http://schemas.microsoft.com/office/powerpoint/2010/main" val="32774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81684" y="324267"/>
            <a:ext cx="9628632" cy="865374"/>
          </a:xfrm>
        </p:spPr>
        <p:txBody>
          <a:bodyPr rtlCol="0">
            <a:normAutofit fontScale="90000"/>
          </a:bodyPr>
          <a:lstStyle/>
          <a:p>
            <a:pPr rtl="0"/>
            <a:r>
              <a:rPr lang="es-ES" b="1" dirty="0">
                <a:solidFill>
                  <a:srgbClr val="92D050"/>
                </a:solidFill>
              </a:rPr>
              <a:t>PEATONES FALLECIDOS</a:t>
            </a:r>
            <a:r>
              <a:rPr lang="es-ES" b="1" i="1" dirty="0">
                <a:solidFill>
                  <a:srgbClr val="92D050"/>
                </a:solidFill>
              </a:rPr>
              <a:t>(n=136) </a:t>
            </a:r>
            <a:br>
              <a:rPr lang="es-ES" b="1" i="1" dirty="0">
                <a:solidFill>
                  <a:srgbClr val="92D050"/>
                </a:solidFill>
              </a:rPr>
            </a:br>
            <a:r>
              <a:rPr lang="es-ES" sz="2700" b="1" dirty="0">
                <a:solidFill>
                  <a:schemeClr val="tx2">
                    <a:lumMod val="50000"/>
                    <a:lumOff val="50000"/>
                  </a:schemeClr>
                </a:solidFill>
              </a:rPr>
              <a:t>DISTRIBUCIÓN SEGÚN EL RESULTADO TOXICOLÓGICO</a:t>
            </a:r>
            <a:endParaRPr lang="es-ES" b="1" dirty="0">
              <a:solidFill>
                <a:schemeClr val="tx2">
                  <a:lumMod val="50000"/>
                  <a:lumOff val="50000"/>
                </a:schemeClr>
              </a:solidFill>
            </a:endParaRPr>
          </a:p>
        </p:txBody>
      </p:sp>
      <p:sp>
        <p:nvSpPr>
          <p:cNvPr id="8" name="Rectángulo 7">
            <a:extLst>
              <a:ext uri="{FF2B5EF4-FFF2-40B4-BE49-F238E27FC236}">
                <a16:creationId xmlns:a16="http://schemas.microsoft.com/office/drawing/2014/main" id="{95836FB8-0EF7-F84F-8EEA-D5AF5FDED494}"/>
              </a:ext>
            </a:extLst>
          </p:cNvPr>
          <p:cNvSpPr/>
          <p:nvPr/>
        </p:nvSpPr>
        <p:spPr>
          <a:xfrm>
            <a:off x="-1524" y="-22486"/>
            <a:ext cx="12192000" cy="29061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 name="Rectángulo 2">
            <a:extLst>
              <a:ext uri="{FF2B5EF4-FFF2-40B4-BE49-F238E27FC236}">
                <a16:creationId xmlns:a16="http://schemas.microsoft.com/office/drawing/2014/main" id="{248D4A70-E99A-48AA-9360-CF817CF511A0}"/>
              </a:ext>
            </a:extLst>
          </p:cNvPr>
          <p:cNvSpPr/>
          <p:nvPr/>
        </p:nvSpPr>
        <p:spPr>
          <a:xfrm>
            <a:off x="6729211" y="2059394"/>
            <a:ext cx="4597759" cy="2739211"/>
          </a:xfrm>
          <a:prstGeom prst="rect">
            <a:avLst/>
          </a:prstGeom>
        </p:spPr>
        <p:txBody>
          <a:bodyPr wrap="square">
            <a:spAutoFit/>
          </a:bodyPr>
          <a:lstStyle/>
          <a:p>
            <a:pPr algn="just">
              <a:spcAft>
                <a:spcPts val="1000"/>
              </a:spcAft>
              <a:tabLst>
                <a:tab pos="228600" algn="l"/>
              </a:tabLst>
            </a:pPr>
            <a:r>
              <a:rPr lang="es-ES" sz="2400" dirty="0">
                <a:solidFill>
                  <a:srgbClr val="000000"/>
                </a:solidFill>
                <a:effectLst/>
                <a:latin typeface="Corbel" panose="020B0503020204020204" pitchFamily="34" charset="0"/>
                <a:ea typeface="Calibri" panose="020F0502020204030204" pitchFamily="34" charset="0"/>
                <a:cs typeface="Calibri" panose="020F0502020204030204" pitchFamily="34" charset="0"/>
              </a:rPr>
              <a:t>De </a:t>
            </a:r>
            <a:r>
              <a:rPr lang="es-ES" sz="2400" b="1" dirty="0">
                <a:solidFill>
                  <a:srgbClr val="000000"/>
                </a:solidFill>
                <a:effectLst/>
                <a:latin typeface="Corbel" panose="020B0503020204020204" pitchFamily="34" charset="0"/>
                <a:ea typeface="Calibri" panose="020F0502020204030204" pitchFamily="34" charset="0"/>
                <a:cs typeface="Calibri" panose="020F0502020204030204" pitchFamily="34" charset="0"/>
              </a:rPr>
              <a:t>136</a:t>
            </a:r>
            <a:r>
              <a:rPr lang="es-ES" sz="2400" dirty="0">
                <a:solidFill>
                  <a:srgbClr val="000000"/>
                </a:solidFill>
                <a:effectLst/>
                <a:latin typeface="Corbel" panose="020B0503020204020204" pitchFamily="34" charset="0"/>
                <a:ea typeface="Calibri" panose="020F0502020204030204" pitchFamily="34" charset="0"/>
                <a:cs typeface="Calibri" panose="020F0502020204030204" pitchFamily="34" charset="0"/>
              </a:rPr>
              <a:t> peatones fallecidos por atropello en accidentes de tráfico y sometidos a autopsia, </a:t>
            </a:r>
            <a:r>
              <a:rPr lang="es-ES" sz="2400" b="1" dirty="0">
                <a:solidFill>
                  <a:srgbClr val="000000"/>
                </a:solidFill>
                <a:effectLst/>
                <a:latin typeface="Corbel" panose="020B0503020204020204" pitchFamily="34" charset="0"/>
                <a:ea typeface="Calibri" panose="020F0502020204030204" pitchFamily="34" charset="0"/>
                <a:cs typeface="Calibri" panose="020F0502020204030204" pitchFamily="34" charset="0"/>
              </a:rPr>
              <a:t>56</a:t>
            </a:r>
            <a:r>
              <a:rPr lang="es-ES" sz="2400" dirty="0">
                <a:solidFill>
                  <a:srgbClr val="000000"/>
                </a:solidFill>
                <a:effectLst/>
                <a:latin typeface="Corbel" panose="020B0503020204020204" pitchFamily="34" charset="0"/>
                <a:ea typeface="Calibri" panose="020F0502020204030204" pitchFamily="34" charset="0"/>
                <a:cs typeface="Calibri" panose="020F0502020204030204" pitchFamily="34" charset="0"/>
              </a:rPr>
              <a:t> (un </a:t>
            </a:r>
            <a:r>
              <a:rPr lang="es-ES" sz="2800" b="1" dirty="0">
                <a:solidFill>
                  <a:srgbClr val="000000"/>
                </a:solidFill>
                <a:effectLst/>
                <a:latin typeface="Corbel" panose="020B0503020204020204" pitchFamily="34" charset="0"/>
                <a:ea typeface="Calibri" panose="020F0502020204030204" pitchFamily="34" charset="0"/>
                <a:cs typeface="Calibri" panose="020F0502020204030204" pitchFamily="34" charset="0"/>
              </a:rPr>
              <a:t>41,2%</a:t>
            </a:r>
            <a:r>
              <a:rPr lang="es-ES" sz="2400" dirty="0">
                <a:solidFill>
                  <a:srgbClr val="000000"/>
                </a:solidFill>
                <a:effectLst/>
                <a:latin typeface="Corbel" panose="020B0503020204020204" pitchFamily="34" charset="0"/>
                <a:ea typeface="Calibri" panose="020F0502020204030204" pitchFamily="34" charset="0"/>
                <a:cs typeface="Calibri" panose="020F0502020204030204" pitchFamily="34" charset="0"/>
              </a:rPr>
              <a:t>) arrojaron resultados toxicológicos positivos a alcohol, drogas de abuso y psicofármacos aisladamente o en combinación</a:t>
            </a:r>
            <a:r>
              <a:rPr lang="es-ES" sz="2400" dirty="0">
                <a:solidFill>
                  <a:srgbClr val="1F3864"/>
                </a:solidFill>
                <a:effectLst/>
                <a:latin typeface="Corbel" panose="020B0503020204020204" pitchFamily="34" charset="0"/>
                <a:ea typeface="Calibri" panose="020F0502020204030204" pitchFamily="34" charset="0"/>
                <a:cs typeface="Calibri" panose="020F0502020204030204" pitchFamily="34" charset="0"/>
              </a:rPr>
              <a:t>.</a:t>
            </a:r>
            <a:endParaRPr lang="es-ES" sz="2800" dirty="0">
              <a:latin typeface="Arial" panose="020B0604020202020204" pitchFamily="34" charset="0"/>
              <a:ea typeface="Times New Roman" panose="02020603050405020304" pitchFamily="18" charset="0"/>
            </a:endParaRPr>
          </a:p>
        </p:txBody>
      </p:sp>
      <p:pic>
        <p:nvPicPr>
          <p:cNvPr id="10" name="Imagen 9">
            <a:extLst>
              <a:ext uri="{FF2B5EF4-FFF2-40B4-BE49-F238E27FC236}">
                <a16:creationId xmlns:a16="http://schemas.microsoft.com/office/drawing/2014/main" id="{0CD0BCF3-8AF6-4810-8D6E-68055BA11B9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graphicFrame>
        <p:nvGraphicFramePr>
          <p:cNvPr id="11" name="Gráfico 10">
            <a:extLst>
              <a:ext uri="{FF2B5EF4-FFF2-40B4-BE49-F238E27FC236}">
                <a16:creationId xmlns:a16="http://schemas.microsoft.com/office/drawing/2014/main" id="{62C7DA48-A885-4CDF-BA11-BFC13525B625}"/>
              </a:ext>
            </a:extLst>
          </p:cNvPr>
          <p:cNvGraphicFramePr/>
          <p:nvPr>
            <p:extLst>
              <p:ext uri="{D42A27DB-BD31-4B8C-83A1-F6EECF244321}">
                <p14:modId xmlns:p14="http://schemas.microsoft.com/office/powerpoint/2010/main" val="1014340884"/>
              </p:ext>
            </p:extLst>
          </p:nvPr>
        </p:nvGraphicFramePr>
        <p:xfrm>
          <a:off x="1347428" y="1906743"/>
          <a:ext cx="4675187" cy="34959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912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81684" y="324267"/>
            <a:ext cx="9628632" cy="865374"/>
          </a:xfrm>
        </p:spPr>
        <p:txBody>
          <a:bodyPr rtlCol="0">
            <a:normAutofit/>
          </a:bodyPr>
          <a:lstStyle/>
          <a:p>
            <a:pPr rtl="0"/>
            <a:r>
              <a:rPr lang="es-ES" b="1" dirty="0">
                <a:solidFill>
                  <a:srgbClr val="92D050"/>
                </a:solidFill>
              </a:rPr>
              <a:t>PEATONES FALLECIDOS</a:t>
            </a:r>
            <a:r>
              <a:rPr lang="es-ES" b="1" i="1" dirty="0">
                <a:solidFill>
                  <a:srgbClr val="92D050"/>
                </a:solidFill>
              </a:rPr>
              <a:t>(n=136) </a:t>
            </a:r>
            <a:br>
              <a:rPr lang="es-ES" b="1" i="1" dirty="0">
                <a:solidFill>
                  <a:srgbClr val="92D050"/>
                </a:solidFill>
              </a:rPr>
            </a:br>
            <a:r>
              <a:rPr lang="es-ES" sz="2000" b="1" dirty="0">
                <a:solidFill>
                  <a:schemeClr val="tx2">
                    <a:lumMod val="50000"/>
                    <a:lumOff val="50000"/>
                  </a:schemeClr>
                </a:solidFill>
                <a:effectLst/>
                <a:latin typeface="Corbel" panose="020B0503020204020204" pitchFamily="34" charset="0"/>
                <a:ea typeface="Calibri" panose="020F0502020204030204" pitchFamily="34" charset="0"/>
                <a:cs typeface="Calibri" panose="020F0502020204030204" pitchFamily="34" charset="0"/>
              </a:rPr>
              <a:t>DISTRIBUCIÓN PORCENTUAL SEGÚN EL TIPO DE SUSTANCIA DETECTADA </a:t>
            </a:r>
            <a:endParaRPr lang="es-ES" b="1" dirty="0">
              <a:solidFill>
                <a:schemeClr val="tx2">
                  <a:lumMod val="50000"/>
                  <a:lumOff val="50000"/>
                </a:schemeClr>
              </a:solidFill>
            </a:endParaRPr>
          </a:p>
        </p:txBody>
      </p:sp>
      <p:sp>
        <p:nvSpPr>
          <p:cNvPr id="8" name="Rectángulo 7">
            <a:extLst>
              <a:ext uri="{FF2B5EF4-FFF2-40B4-BE49-F238E27FC236}">
                <a16:creationId xmlns:a16="http://schemas.microsoft.com/office/drawing/2014/main" id="{95836FB8-0EF7-F84F-8EEA-D5AF5FDED494}"/>
              </a:ext>
            </a:extLst>
          </p:cNvPr>
          <p:cNvSpPr/>
          <p:nvPr/>
        </p:nvSpPr>
        <p:spPr>
          <a:xfrm>
            <a:off x="-1524" y="-22486"/>
            <a:ext cx="12192000" cy="29061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E5E6DA"/>
              </a:solidFill>
              <a:effectLst/>
              <a:uLnTx/>
              <a:uFillTx/>
              <a:latin typeface="Calibri" panose="020F0502020204030204"/>
              <a:ea typeface="+mn-ea"/>
              <a:cs typeface="+mn-cs"/>
            </a:endParaRPr>
          </a:p>
        </p:txBody>
      </p:sp>
      <p:pic>
        <p:nvPicPr>
          <p:cNvPr id="10" name="Imagen 9">
            <a:extLst>
              <a:ext uri="{FF2B5EF4-FFF2-40B4-BE49-F238E27FC236}">
                <a16:creationId xmlns:a16="http://schemas.microsoft.com/office/drawing/2014/main" id="{0CD0BCF3-8AF6-4810-8D6E-68055BA11B9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graphicFrame>
        <p:nvGraphicFramePr>
          <p:cNvPr id="7" name="Gráfico 6">
            <a:extLst>
              <a:ext uri="{FF2B5EF4-FFF2-40B4-BE49-F238E27FC236}">
                <a16:creationId xmlns:a16="http://schemas.microsoft.com/office/drawing/2014/main" id="{A23FAF57-24F4-4375-943F-45A8902B64CD}"/>
              </a:ext>
            </a:extLst>
          </p:cNvPr>
          <p:cNvGraphicFramePr/>
          <p:nvPr>
            <p:extLst>
              <p:ext uri="{D42A27DB-BD31-4B8C-83A1-F6EECF244321}">
                <p14:modId xmlns:p14="http://schemas.microsoft.com/office/powerpoint/2010/main" val="872835743"/>
              </p:ext>
            </p:extLst>
          </p:nvPr>
        </p:nvGraphicFramePr>
        <p:xfrm>
          <a:off x="1281684" y="1797805"/>
          <a:ext cx="5453827" cy="3262389"/>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67430A9E-F7D1-49DA-B28D-392B9541B0F5}"/>
              </a:ext>
            </a:extLst>
          </p:cNvPr>
          <p:cNvSpPr txBox="1"/>
          <p:nvPr/>
        </p:nvSpPr>
        <p:spPr>
          <a:xfrm>
            <a:off x="7109136" y="2182504"/>
            <a:ext cx="4468971" cy="2492990"/>
          </a:xfrm>
          <a:prstGeom prst="rect">
            <a:avLst/>
          </a:prstGeom>
          <a:noFill/>
        </p:spPr>
        <p:txBody>
          <a:bodyPr wrap="square">
            <a:spAutoFit/>
          </a:bodyPr>
          <a:lstStyle/>
          <a:p>
            <a:pPr algn="just"/>
            <a:r>
              <a:rPr lang="es-ES_tradnl" sz="2400" dirty="0">
                <a:effectLst/>
                <a:latin typeface="Corbel" panose="020B0503020204020204" pitchFamily="34" charset="0"/>
                <a:ea typeface="Times New Roman" panose="02020603050405020304" pitchFamily="18" charset="0"/>
                <a:cs typeface="Calibri" panose="020F0502020204030204" pitchFamily="34" charset="0"/>
              </a:rPr>
              <a:t>La mayor prevalencia de peatones con resultados positivos correspondió a alcohol (</a:t>
            </a:r>
            <a:r>
              <a:rPr lang="es-ES_tradnl" sz="2800" b="1" dirty="0">
                <a:latin typeface="Corbel" panose="020B0503020204020204" pitchFamily="34" charset="0"/>
                <a:ea typeface="Times New Roman" panose="02020603050405020304" pitchFamily="18" charset="0"/>
                <a:cs typeface="Calibri" panose="020F0502020204030204" pitchFamily="34" charset="0"/>
              </a:rPr>
              <a:t>22</a:t>
            </a:r>
            <a:r>
              <a:rPr lang="es-ES_tradnl" sz="2800" b="1" dirty="0">
                <a:effectLst/>
                <a:latin typeface="Corbel" panose="020B0503020204020204" pitchFamily="34" charset="0"/>
                <a:ea typeface="Times New Roman" panose="02020603050405020304" pitchFamily="18" charset="0"/>
                <a:cs typeface="Calibri" panose="020F0502020204030204" pitchFamily="34" charset="0"/>
              </a:rPr>
              <a:t>,1%</a:t>
            </a:r>
            <a:r>
              <a:rPr lang="es-ES_tradnl" sz="2400" dirty="0">
                <a:effectLst/>
                <a:latin typeface="Corbel" panose="020B0503020204020204" pitchFamily="34" charset="0"/>
                <a:ea typeface="Times New Roman" panose="02020603050405020304" pitchFamily="18" charset="0"/>
                <a:cs typeface="Calibri" panose="020F0502020204030204" pitchFamily="34" charset="0"/>
              </a:rPr>
              <a:t>), seguido de psicofármacos (</a:t>
            </a:r>
            <a:r>
              <a:rPr lang="es-ES_tradnl" sz="2800" b="1" dirty="0">
                <a:latin typeface="Corbel" panose="020B0503020204020204" pitchFamily="34" charset="0"/>
                <a:ea typeface="Times New Roman" panose="02020603050405020304" pitchFamily="18" charset="0"/>
                <a:cs typeface="Calibri" panose="020F0502020204030204" pitchFamily="34" charset="0"/>
              </a:rPr>
              <a:t>19</a:t>
            </a:r>
            <a:r>
              <a:rPr lang="es-ES_tradnl" sz="2800" b="1" dirty="0">
                <a:effectLst/>
                <a:latin typeface="Corbel" panose="020B0503020204020204" pitchFamily="34" charset="0"/>
                <a:ea typeface="Times New Roman" panose="02020603050405020304" pitchFamily="18" charset="0"/>
                <a:cs typeface="Calibri" panose="020F0502020204030204" pitchFamily="34" charset="0"/>
              </a:rPr>
              <a:t>,8%</a:t>
            </a:r>
            <a:r>
              <a:rPr lang="es-ES_tradnl" sz="2400" dirty="0">
                <a:effectLst/>
                <a:latin typeface="Corbel" panose="020B0503020204020204" pitchFamily="34" charset="0"/>
                <a:ea typeface="Times New Roman" panose="02020603050405020304" pitchFamily="18" charset="0"/>
                <a:cs typeface="Calibri" panose="020F0502020204030204" pitchFamily="34" charset="0"/>
              </a:rPr>
              <a:t>) y seguido de drogas de abuso (</a:t>
            </a:r>
            <a:r>
              <a:rPr lang="es-ES_tradnl" sz="2800" b="1" dirty="0">
                <a:latin typeface="Corbel" panose="020B0503020204020204" pitchFamily="34" charset="0"/>
                <a:ea typeface="Times New Roman" panose="02020603050405020304" pitchFamily="18" charset="0"/>
                <a:cs typeface="Calibri" panose="020F0502020204030204" pitchFamily="34" charset="0"/>
              </a:rPr>
              <a:t>10</a:t>
            </a:r>
            <a:r>
              <a:rPr lang="es-ES_tradnl" sz="2800" b="1" dirty="0">
                <a:effectLst/>
                <a:latin typeface="Corbel" panose="020B0503020204020204" pitchFamily="34" charset="0"/>
                <a:ea typeface="Times New Roman" panose="02020603050405020304" pitchFamily="18" charset="0"/>
                <a:cs typeface="Calibri" panose="020F0502020204030204" pitchFamily="34" charset="0"/>
              </a:rPr>
              <a:t>,3%</a:t>
            </a:r>
            <a:r>
              <a:rPr lang="es-ES_tradnl" sz="2400" dirty="0">
                <a:effectLst/>
                <a:latin typeface="Corbel" panose="020B0503020204020204" pitchFamily="34" charset="0"/>
                <a:ea typeface="Times New Roman" panose="02020603050405020304" pitchFamily="18" charset="0"/>
                <a:cs typeface="Calibri" panose="020F0502020204030204" pitchFamily="34" charset="0"/>
              </a:rPr>
              <a:t>) </a:t>
            </a:r>
            <a:endParaRPr lang="es-ES" sz="2400" dirty="0"/>
          </a:p>
        </p:txBody>
      </p:sp>
    </p:spTree>
    <p:extLst>
      <p:ext uri="{BB962C8B-B14F-4D97-AF65-F5344CB8AC3E}">
        <p14:creationId xmlns:p14="http://schemas.microsoft.com/office/powerpoint/2010/main" val="396797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81683" y="223184"/>
            <a:ext cx="10647073" cy="1000309"/>
          </a:xfrm>
        </p:spPr>
        <p:txBody>
          <a:bodyPr rtlCol="0">
            <a:normAutofit/>
          </a:bodyPr>
          <a:lstStyle/>
          <a:p>
            <a:pPr rtl="0"/>
            <a:r>
              <a:rPr lang="es-ES" b="1" dirty="0">
                <a:solidFill>
                  <a:srgbClr val="92D050"/>
                </a:solidFill>
              </a:rPr>
              <a:t>PEATONES CON RESULTADOS TOXICOLÓGICOS POSITIVOS</a:t>
            </a:r>
            <a:r>
              <a:rPr lang="es-ES" b="1" i="1" dirty="0">
                <a:solidFill>
                  <a:srgbClr val="92D050"/>
                </a:solidFill>
              </a:rPr>
              <a:t>(n=56)</a:t>
            </a:r>
            <a:br>
              <a:rPr lang="es-ES" b="1" i="1" dirty="0">
                <a:solidFill>
                  <a:srgbClr val="92D050"/>
                </a:solidFill>
              </a:rPr>
            </a:br>
            <a:r>
              <a:rPr lang="es-ES" sz="2400" b="1" dirty="0">
                <a:solidFill>
                  <a:schemeClr val="tx2">
                    <a:lumMod val="50000"/>
                    <a:lumOff val="50000"/>
                  </a:schemeClr>
                </a:solidFill>
              </a:rPr>
              <a:t>DISTRIBUCION POR SEXO Y EDAD</a:t>
            </a:r>
            <a:endParaRPr lang="es-ES" b="1" dirty="0">
              <a:solidFill>
                <a:schemeClr val="tx2">
                  <a:lumMod val="50000"/>
                  <a:lumOff val="50000"/>
                </a:schemeClr>
              </a:solidFill>
            </a:endParaRPr>
          </a:p>
        </p:txBody>
      </p:sp>
      <p:sp>
        <p:nvSpPr>
          <p:cNvPr id="14" name="Rectángulo 13">
            <a:extLst>
              <a:ext uri="{FF2B5EF4-FFF2-40B4-BE49-F238E27FC236}">
                <a16:creationId xmlns:a16="http://schemas.microsoft.com/office/drawing/2014/main" id="{99601CE1-0F76-FF41-8ADB-143CDE5A07F8}"/>
              </a:ext>
            </a:extLst>
          </p:cNvPr>
          <p:cNvSpPr/>
          <p:nvPr/>
        </p:nvSpPr>
        <p:spPr>
          <a:xfrm>
            <a:off x="0" y="0"/>
            <a:ext cx="12192000" cy="29061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aphicFrame>
        <p:nvGraphicFramePr>
          <p:cNvPr id="10" name="Gráfico 9">
            <a:extLst>
              <a:ext uri="{FF2B5EF4-FFF2-40B4-BE49-F238E27FC236}">
                <a16:creationId xmlns:a16="http://schemas.microsoft.com/office/drawing/2014/main" id="{9D806C76-EB0C-47BB-B487-CD68BEA34F17}"/>
              </a:ext>
            </a:extLst>
          </p:cNvPr>
          <p:cNvGraphicFramePr/>
          <p:nvPr>
            <p:extLst>
              <p:ext uri="{D42A27DB-BD31-4B8C-83A1-F6EECF244321}">
                <p14:modId xmlns:p14="http://schemas.microsoft.com/office/powerpoint/2010/main" val="1706850229"/>
              </p:ext>
            </p:extLst>
          </p:nvPr>
        </p:nvGraphicFramePr>
        <p:xfrm>
          <a:off x="5799530" y="1473180"/>
          <a:ext cx="4992965" cy="33888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3E1733BF-3387-497E-964B-D935908D68A4}"/>
              </a:ext>
            </a:extLst>
          </p:cNvPr>
          <p:cNvGraphicFramePr/>
          <p:nvPr>
            <p:extLst>
              <p:ext uri="{D42A27DB-BD31-4B8C-83A1-F6EECF244321}">
                <p14:modId xmlns:p14="http://schemas.microsoft.com/office/powerpoint/2010/main" val="4124018308"/>
              </p:ext>
            </p:extLst>
          </p:nvPr>
        </p:nvGraphicFramePr>
        <p:xfrm>
          <a:off x="1088264" y="1469216"/>
          <a:ext cx="4458482" cy="3388874"/>
        </p:xfrm>
        <a:graphic>
          <a:graphicData uri="http://schemas.openxmlformats.org/drawingml/2006/chart">
            <c:chart xmlns:c="http://schemas.openxmlformats.org/drawingml/2006/chart" xmlns:r="http://schemas.openxmlformats.org/officeDocument/2006/relationships" r:id="rId4"/>
          </a:graphicData>
        </a:graphic>
      </p:graphicFrame>
      <p:pic>
        <p:nvPicPr>
          <p:cNvPr id="13" name="Imagen 12">
            <a:extLst>
              <a:ext uri="{FF2B5EF4-FFF2-40B4-BE49-F238E27FC236}">
                <a16:creationId xmlns:a16="http://schemas.microsoft.com/office/drawing/2014/main" id="{F7673496-5DAF-48E1-8F81-21DD70ACB77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028918" y="6120685"/>
            <a:ext cx="5708650" cy="685800"/>
          </a:xfrm>
          <a:prstGeom prst="rect">
            <a:avLst/>
          </a:prstGeom>
          <a:noFill/>
        </p:spPr>
      </p:pic>
      <p:sp>
        <p:nvSpPr>
          <p:cNvPr id="16" name="CuadroTexto 15">
            <a:extLst>
              <a:ext uri="{FF2B5EF4-FFF2-40B4-BE49-F238E27FC236}">
                <a16:creationId xmlns:a16="http://schemas.microsoft.com/office/drawing/2014/main" id="{27F755E5-CB32-4D42-B471-7CF2781372F1}"/>
              </a:ext>
            </a:extLst>
          </p:cNvPr>
          <p:cNvSpPr txBox="1"/>
          <p:nvPr/>
        </p:nvSpPr>
        <p:spPr>
          <a:xfrm>
            <a:off x="173863" y="5051811"/>
            <a:ext cx="11668259" cy="984885"/>
          </a:xfrm>
          <a:prstGeom prst="rect">
            <a:avLst/>
          </a:prstGeom>
          <a:noFill/>
        </p:spPr>
        <p:txBody>
          <a:bodyPr wrap="square">
            <a:spAutoFit/>
          </a:bodyPr>
          <a:lstStyle/>
          <a:p>
            <a:pPr algn="just"/>
            <a:r>
              <a:rPr lang="es-ES_tradnl" dirty="0">
                <a:latin typeface="Corbel" panose="020B0503020204020204" pitchFamily="34" charset="0"/>
                <a:ea typeface="Times New Roman" panose="02020603050405020304" pitchFamily="18" charset="0"/>
                <a:cs typeface="Arial" panose="020B0604020202020204" pitchFamily="34" charset="0"/>
              </a:rPr>
              <a:t>E</a:t>
            </a:r>
            <a:r>
              <a:rPr lang="es-ES_tradnl" sz="1800" dirty="0">
                <a:effectLst/>
                <a:latin typeface="Corbel" panose="020B0503020204020204" pitchFamily="34" charset="0"/>
                <a:ea typeface="Times New Roman" panose="02020603050405020304" pitchFamily="18" charset="0"/>
                <a:cs typeface="Arial" panose="020B0604020202020204" pitchFamily="34" charset="0"/>
              </a:rPr>
              <a:t>l </a:t>
            </a:r>
            <a:r>
              <a:rPr lang="es-ES_tradnl" sz="2000" b="1" dirty="0">
                <a:effectLst/>
                <a:latin typeface="Corbel" panose="020B0503020204020204" pitchFamily="34" charset="0"/>
                <a:ea typeface="Times New Roman" panose="02020603050405020304" pitchFamily="18" charset="0"/>
                <a:cs typeface="Arial" panose="020B0604020202020204" pitchFamily="34" charset="0"/>
              </a:rPr>
              <a:t>76,8%</a:t>
            </a:r>
            <a:r>
              <a:rPr lang="es-ES_tradnl" sz="1800" dirty="0">
                <a:effectLst/>
                <a:latin typeface="Corbel" panose="020B0503020204020204" pitchFamily="34" charset="0"/>
                <a:ea typeface="Times New Roman" panose="02020603050405020304" pitchFamily="18" charset="0"/>
                <a:cs typeface="Arial" panose="020B0604020202020204" pitchFamily="34" charset="0"/>
              </a:rPr>
              <a:t> de los peatones fallecidos por atropello con resultados toxicológicos positivos correspondió a varones y el </a:t>
            </a:r>
            <a:r>
              <a:rPr lang="es-ES_tradnl" sz="2000" b="1" dirty="0">
                <a:effectLst/>
                <a:latin typeface="Corbel" panose="020B0503020204020204" pitchFamily="34" charset="0"/>
                <a:ea typeface="Times New Roman" panose="02020603050405020304" pitchFamily="18" charset="0"/>
                <a:cs typeface="Arial" panose="020B0604020202020204" pitchFamily="34" charset="0"/>
              </a:rPr>
              <a:t>23,2%</a:t>
            </a:r>
            <a:r>
              <a:rPr lang="es-ES_tradnl" sz="1800" dirty="0">
                <a:effectLst/>
                <a:latin typeface="Corbel" panose="020B0503020204020204" pitchFamily="34" charset="0"/>
                <a:ea typeface="Times New Roman" panose="02020603050405020304" pitchFamily="18" charset="0"/>
                <a:cs typeface="Arial" panose="020B0604020202020204" pitchFamily="34" charset="0"/>
              </a:rPr>
              <a:t> correspondió a mujeres. </a:t>
            </a:r>
            <a:r>
              <a:rPr lang="es-ES_tradnl" sz="1800" dirty="0">
                <a:effectLst/>
                <a:latin typeface="Corbel" panose="020B0503020204020204" pitchFamily="34" charset="0"/>
                <a:ea typeface="Times New Roman" panose="02020603050405020304" pitchFamily="18" charset="0"/>
                <a:cs typeface="Calibri" panose="020F0502020204030204" pitchFamily="34" charset="0"/>
              </a:rPr>
              <a:t>La distribución por rango de edad reveló una mayor prevalencia en peatones de 65 años en adelante (</a:t>
            </a:r>
            <a:r>
              <a:rPr lang="es-ES_tradnl" sz="1800" b="1" dirty="0">
                <a:effectLst/>
                <a:latin typeface="Corbel" panose="020B0503020204020204" pitchFamily="34" charset="0"/>
                <a:ea typeface="Times New Roman" panose="02020603050405020304" pitchFamily="18" charset="0"/>
                <a:cs typeface="Calibri" panose="020F0502020204030204" pitchFamily="34" charset="0"/>
              </a:rPr>
              <a:t>28,5%</a:t>
            </a:r>
            <a:r>
              <a:rPr lang="es-ES_tradnl" sz="1800" dirty="0">
                <a:effectLst/>
                <a:latin typeface="Corbel" panose="020B0503020204020204" pitchFamily="34" charset="0"/>
                <a:ea typeface="Times New Roman" panose="02020603050405020304" pitchFamily="18" charset="0"/>
                <a:cs typeface="Calibri" panose="020F0502020204030204" pitchFamily="34" charset="0"/>
              </a:rPr>
              <a:t>)</a:t>
            </a:r>
            <a:endParaRPr lang="es-ES" dirty="0"/>
          </a:p>
        </p:txBody>
      </p:sp>
    </p:spTree>
    <p:extLst>
      <p:ext uri="{BB962C8B-B14F-4D97-AF65-F5344CB8AC3E}">
        <p14:creationId xmlns:p14="http://schemas.microsoft.com/office/powerpoint/2010/main" val="405464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6823" y="367904"/>
            <a:ext cx="10515600" cy="774916"/>
          </a:xfrm>
        </p:spPr>
        <p:txBody>
          <a:bodyPr rtlCol="0">
            <a:normAutofit fontScale="90000"/>
          </a:bodyPr>
          <a:lstStyle/>
          <a:p>
            <a:pPr rtl="0"/>
            <a:r>
              <a:rPr lang="es-ES" b="1" dirty="0">
                <a:solidFill>
                  <a:srgbClr val="92D050"/>
                </a:solidFill>
              </a:rPr>
              <a:t>PEATONES CON RESULTADOS POSITIVOS A ALCOHOL </a:t>
            </a:r>
            <a:r>
              <a:rPr lang="es-ES" b="1" i="1" dirty="0">
                <a:solidFill>
                  <a:srgbClr val="92D050"/>
                </a:solidFill>
              </a:rPr>
              <a:t>(n=30) </a:t>
            </a:r>
            <a:br>
              <a:rPr lang="es-ES" b="1" i="1" dirty="0">
                <a:solidFill>
                  <a:srgbClr val="92D050"/>
                </a:solidFill>
              </a:rPr>
            </a:br>
            <a:r>
              <a:rPr lang="es-ES" sz="2400" b="1" dirty="0">
                <a:solidFill>
                  <a:schemeClr val="tx2">
                    <a:lumMod val="50000"/>
                    <a:lumOff val="50000"/>
                  </a:schemeClr>
                </a:solidFill>
              </a:rPr>
              <a:t>DISTRIBUCIÓN SEGÚN TASA DE ALCOHOLEMIA Y EDAD</a:t>
            </a:r>
            <a:endParaRPr lang="es-ES" b="1" dirty="0">
              <a:solidFill>
                <a:schemeClr val="tx2">
                  <a:lumMod val="50000"/>
                  <a:lumOff val="50000"/>
                </a:schemeClr>
              </a:solidFill>
            </a:endParaRPr>
          </a:p>
        </p:txBody>
      </p:sp>
      <p:sp>
        <p:nvSpPr>
          <p:cNvPr id="9" name="Rectángulo 8">
            <a:extLst>
              <a:ext uri="{FF2B5EF4-FFF2-40B4-BE49-F238E27FC236}">
                <a16:creationId xmlns:a16="http://schemas.microsoft.com/office/drawing/2014/main" id="{B33B5005-F8B1-8B44-837C-144E6ECC6718}"/>
              </a:ext>
            </a:extLst>
          </p:cNvPr>
          <p:cNvSpPr/>
          <p:nvPr/>
        </p:nvSpPr>
        <p:spPr>
          <a:xfrm>
            <a:off x="0" y="39298"/>
            <a:ext cx="12192000" cy="29061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aphicFrame>
        <p:nvGraphicFramePr>
          <p:cNvPr id="11" name="Gráfico 10">
            <a:extLst>
              <a:ext uri="{FF2B5EF4-FFF2-40B4-BE49-F238E27FC236}">
                <a16:creationId xmlns:a16="http://schemas.microsoft.com/office/drawing/2014/main" id="{E9E8AA88-587F-4712-BFE2-E374B0D541B5}"/>
              </a:ext>
            </a:extLst>
          </p:cNvPr>
          <p:cNvGraphicFramePr/>
          <p:nvPr>
            <p:extLst>
              <p:ext uri="{D42A27DB-BD31-4B8C-83A1-F6EECF244321}">
                <p14:modId xmlns:p14="http://schemas.microsoft.com/office/powerpoint/2010/main" val="641445078"/>
              </p:ext>
            </p:extLst>
          </p:nvPr>
        </p:nvGraphicFramePr>
        <p:xfrm>
          <a:off x="354170" y="1376192"/>
          <a:ext cx="5647385" cy="3845619"/>
        </p:xfrm>
        <a:graphic>
          <a:graphicData uri="http://schemas.openxmlformats.org/drawingml/2006/chart">
            <c:chart xmlns:c="http://schemas.openxmlformats.org/drawingml/2006/chart" xmlns:r="http://schemas.openxmlformats.org/officeDocument/2006/relationships" r:id="rId3"/>
          </a:graphicData>
        </a:graphic>
      </p:graphicFrame>
      <p:pic>
        <p:nvPicPr>
          <p:cNvPr id="13" name="Imagen 12">
            <a:extLst>
              <a:ext uri="{FF2B5EF4-FFF2-40B4-BE49-F238E27FC236}">
                <a16:creationId xmlns:a16="http://schemas.microsoft.com/office/drawing/2014/main" id="{F760D8FC-7112-4062-9322-5615D259EE7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60298" y="6172200"/>
            <a:ext cx="5708650" cy="685800"/>
          </a:xfrm>
          <a:prstGeom prst="rect">
            <a:avLst/>
          </a:prstGeom>
          <a:noFill/>
        </p:spPr>
      </p:pic>
      <p:sp>
        <p:nvSpPr>
          <p:cNvPr id="14" name="CuadroTexto 13">
            <a:extLst>
              <a:ext uri="{FF2B5EF4-FFF2-40B4-BE49-F238E27FC236}">
                <a16:creationId xmlns:a16="http://schemas.microsoft.com/office/drawing/2014/main" id="{570BAEA3-9212-436B-9F54-5ADF8FE3A65B}"/>
              </a:ext>
            </a:extLst>
          </p:cNvPr>
          <p:cNvSpPr txBox="1"/>
          <p:nvPr/>
        </p:nvSpPr>
        <p:spPr>
          <a:xfrm>
            <a:off x="181377" y="5357736"/>
            <a:ext cx="11829245" cy="670120"/>
          </a:xfrm>
          <a:prstGeom prst="rect">
            <a:avLst/>
          </a:prstGeom>
          <a:noFill/>
        </p:spPr>
        <p:txBody>
          <a:bodyPr wrap="square">
            <a:spAutoFit/>
          </a:bodyPr>
          <a:lstStyle/>
          <a:p>
            <a:pPr algn="just">
              <a:lnSpc>
                <a:spcPct val="107000"/>
              </a:lnSpc>
              <a:spcAft>
                <a:spcPts val="800"/>
              </a:spcAft>
            </a:pPr>
            <a:r>
              <a:rPr lang="es-ES" dirty="0">
                <a:solidFill>
                  <a:srgbClr val="000000"/>
                </a:solidFill>
                <a:effectLst/>
                <a:latin typeface="Corbel" panose="020B0503020204020204" pitchFamily="34" charset="0"/>
                <a:ea typeface="Calibri" panose="020F0502020204030204" pitchFamily="34" charset="0"/>
                <a:cs typeface="Calibri" panose="020F0502020204030204" pitchFamily="34" charset="0"/>
              </a:rPr>
              <a:t>El </a:t>
            </a:r>
            <a:r>
              <a:rPr lang="es-ES" b="1" dirty="0">
                <a:solidFill>
                  <a:srgbClr val="000000"/>
                </a:solidFill>
                <a:effectLst/>
                <a:latin typeface="Corbel" panose="020B0503020204020204" pitchFamily="34" charset="0"/>
                <a:ea typeface="Calibri" panose="020F0502020204030204" pitchFamily="34" charset="0"/>
                <a:cs typeface="Calibri" panose="020F0502020204030204" pitchFamily="34" charset="0"/>
              </a:rPr>
              <a:t>73,3%</a:t>
            </a:r>
            <a:r>
              <a:rPr lang="es-ES" dirty="0">
                <a:solidFill>
                  <a:srgbClr val="000000"/>
                </a:solidFill>
                <a:effectLst/>
                <a:latin typeface="Corbel" panose="020B0503020204020204" pitchFamily="34" charset="0"/>
                <a:ea typeface="Calibri" panose="020F0502020204030204" pitchFamily="34" charset="0"/>
                <a:cs typeface="Calibri" panose="020F0502020204030204" pitchFamily="34" charset="0"/>
              </a:rPr>
              <a:t> de los peatones fallecidos, con resultados positivos a alcohol, arrojó una tasa de alcoholemia </a:t>
            </a:r>
            <a:r>
              <a:rPr lang="es-ES" b="1" dirty="0">
                <a:solidFill>
                  <a:srgbClr val="000000"/>
                </a:solidFill>
                <a:effectLst/>
                <a:latin typeface="Corbel" panose="020B0503020204020204" pitchFamily="34" charset="0"/>
                <a:ea typeface="Calibri" panose="020F0502020204030204" pitchFamily="34" charset="0"/>
                <a:cs typeface="Calibri" panose="020F0502020204030204" pitchFamily="34" charset="0"/>
              </a:rPr>
              <a:t>igual o superior a 1,20 g/L. </a:t>
            </a:r>
            <a:endParaRPr lang="es-ES" b="1" dirty="0">
              <a:effectLst/>
              <a:latin typeface="Arial" panose="020B0604020202020204" pitchFamily="34" charset="0"/>
              <a:ea typeface="Times New Roman" panose="02020603050405020304" pitchFamily="18" charset="0"/>
            </a:endParaRPr>
          </a:p>
        </p:txBody>
      </p:sp>
      <p:graphicFrame>
        <p:nvGraphicFramePr>
          <p:cNvPr id="15" name="Gráfico 14">
            <a:extLst>
              <a:ext uri="{FF2B5EF4-FFF2-40B4-BE49-F238E27FC236}">
                <a16:creationId xmlns:a16="http://schemas.microsoft.com/office/drawing/2014/main" id="{67317E61-9189-4B3D-9162-A327D5463377}"/>
              </a:ext>
            </a:extLst>
          </p:cNvPr>
          <p:cNvGraphicFramePr/>
          <p:nvPr>
            <p:extLst>
              <p:ext uri="{D42A27DB-BD31-4B8C-83A1-F6EECF244321}">
                <p14:modId xmlns:p14="http://schemas.microsoft.com/office/powerpoint/2010/main" val="3723603391"/>
              </p:ext>
            </p:extLst>
          </p:nvPr>
        </p:nvGraphicFramePr>
        <p:xfrm>
          <a:off x="6293725" y="1376192"/>
          <a:ext cx="5647385" cy="38456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5744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1144" y="290610"/>
            <a:ext cx="10728101" cy="1053364"/>
          </a:xfrm>
        </p:spPr>
        <p:txBody>
          <a:bodyPr rtlCol="0">
            <a:normAutofit/>
          </a:bodyPr>
          <a:lstStyle/>
          <a:p>
            <a:r>
              <a:rPr lang="es-ES" b="1" dirty="0">
                <a:solidFill>
                  <a:srgbClr val="92D050"/>
                </a:solidFill>
              </a:rPr>
              <a:t>PEATONES POSITIVOS A DROGAS </a:t>
            </a:r>
            <a:r>
              <a:rPr lang="es-ES" b="1" i="1" dirty="0">
                <a:solidFill>
                  <a:srgbClr val="92D050"/>
                </a:solidFill>
              </a:rPr>
              <a:t>(n=14) </a:t>
            </a:r>
            <a:br>
              <a:rPr lang="es-ES" b="1" i="1" dirty="0">
                <a:solidFill>
                  <a:srgbClr val="92D050"/>
                </a:solidFill>
              </a:rPr>
            </a:br>
            <a:r>
              <a:rPr lang="es-ES" sz="2400" b="1" dirty="0">
                <a:solidFill>
                  <a:schemeClr val="tx2">
                    <a:lumMod val="50000"/>
                    <a:lumOff val="50000"/>
                  </a:schemeClr>
                </a:solidFill>
              </a:rPr>
              <a:t>DISTRIBUCIÓN DE LOS RESULTADOS SEGÚN LA DROGA DETECTADA</a:t>
            </a:r>
            <a:endParaRPr lang="es-ES" b="1" dirty="0">
              <a:solidFill>
                <a:schemeClr val="tx2">
                  <a:lumMod val="50000"/>
                  <a:lumOff val="50000"/>
                </a:schemeClr>
              </a:solidFill>
            </a:endParaRPr>
          </a:p>
        </p:txBody>
      </p:sp>
      <p:sp>
        <p:nvSpPr>
          <p:cNvPr id="9" name="Rectángulo 8">
            <a:extLst>
              <a:ext uri="{FF2B5EF4-FFF2-40B4-BE49-F238E27FC236}">
                <a16:creationId xmlns:a16="http://schemas.microsoft.com/office/drawing/2014/main" id="{FEAF10B8-0A29-D04E-AA4C-3B765409460C}"/>
              </a:ext>
            </a:extLst>
          </p:cNvPr>
          <p:cNvSpPr/>
          <p:nvPr/>
        </p:nvSpPr>
        <p:spPr>
          <a:xfrm>
            <a:off x="0" y="0"/>
            <a:ext cx="12192000" cy="29061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 name="Rectángulo 2">
            <a:extLst>
              <a:ext uri="{FF2B5EF4-FFF2-40B4-BE49-F238E27FC236}">
                <a16:creationId xmlns:a16="http://schemas.microsoft.com/office/drawing/2014/main" id="{F1053EF4-0BE3-489E-90A9-023128C2EB33}"/>
              </a:ext>
            </a:extLst>
          </p:cNvPr>
          <p:cNvSpPr/>
          <p:nvPr/>
        </p:nvSpPr>
        <p:spPr>
          <a:xfrm>
            <a:off x="7553459" y="2221390"/>
            <a:ext cx="4038815" cy="2308324"/>
          </a:xfrm>
          <a:prstGeom prst="rect">
            <a:avLst/>
          </a:prstGeom>
        </p:spPr>
        <p:txBody>
          <a:bodyPr wrap="square">
            <a:spAutoFit/>
          </a:bodyPr>
          <a:lstStyle/>
          <a:p>
            <a:pPr algn="just">
              <a:spcAft>
                <a:spcPts val="1000"/>
              </a:spcAft>
              <a:tabLst>
                <a:tab pos="228600" algn="l"/>
              </a:tabLst>
            </a:pPr>
            <a:r>
              <a:rPr lang="es-ES" sz="2400" dirty="0">
                <a:solidFill>
                  <a:srgbClr val="000000"/>
                </a:solidFill>
                <a:latin typeface="Corbel" panose="020B0503020204020204" pitchFamily="34" charset="0"/>
                <a:ea typeface="Calibri" panose="020F0502020204030204" pitchFamily="34" charset="0"/>
                <a:cs typeface="Calibri" panose="020F0502020204030204" pitchFamily="34" charset="0"/>
              </a:rPr>
              <a:t>Independientemente de si hubo consumos asociados de drogas de abuso, alcohol y/o psicofármacos, por sí sola la droga más consumida fue </a:t>
            </a:r>
            <a:r>
              <a:rPr lang="es-ES" sz="2400" dirty="0">
                <a:solidFill>
                  <a:srgbClr val="C00000"/>
                </a:solidFill>
                <a:latin typeface="Corbel" panose="020B0503020204020204" pitchFamily="34" charset="0"/>
                <a:ea typeface="Calibri" panose="020F0502020204030204" pitchFamily="34" charset="0"/>
                <a:cs typeface="Calibri" panose="020F0502020204030204" pitchFamily="34" charset="0"/>
              </a:rPr>
              <a:t>cocaína </a:t>
            </a:r>
            <a:r>
              <a:rPr lang="es-ES" sz="2400" dirty="0">
                <a:solidFill>
                  <a:srgbClr val="000000"/>
                </a:solidFill>
                <a:latin typeface="Corbel" panose="020B0503020204020204" pitchFamily="34" charset="0"/>
                <a:ea typeface="Calibri" panose="020F0502020204030204" pitchFamily="34" charset="0"/>
                <a:cs typeface="Calibri" panose="020F0502020204030204" pitchFamily="34" charset="0"/>
              </a:rPr>
              <a:t>(</a:t>
            </a:r>
            <a:r>
              <a:rPr lang="es-ES" sz="2400" dirty="0">
                <a:solidFill>
                  <a:srgbClr val="C00000"/>
                </a:solidFill>
                <a:latin typeface="Corbel" panose="020B0503020204020204" pitchFamily="34" charset="0"/>
                <a:ea typeface="Calibri" panose="020F0502020204030204" pitchFamily="34" charset="0"/>
                <a:cs typeface="Calibri" panose="020F0502020204030204" pitchFamily="34" charset="0"/>
              </a:rPr>
              <a:t>64,3%</a:t>
            </a:r>
            <a:r>
              <a:rPr lang="es-ES" sz="2400" dirty="0">
                <a:solidFill>
                  <a:srgbClr val="000000"/>
                </a:solidFill>
                <a:latin typeface="Corbel" panose="020B0503020204020204" pitchFamily="34" charset="0"/>
                <a:ea typeface="Calibri" panose="020F0502020204030204" pitchFamily="34" charset="0"/>
                <a:cs typeface="Calibri" panose="020F0502020204030204" pitchFamily="34" charset="0"/>
              </a:rPr>
              <a:t>). </a:t>
            </a:r>
            <a:endParaRPr lang="es-ES" sz="2400" dirty="0">
              <a:latin typeface="Arial" panose="020B0604020202020204" pitchFamily="34" charset="0"/>
              <a:ea typeface="Times New Roman" panose="02020603050405020304" pitchFamily="18" charset="0"/>
            </a:endParaRPr>
          </a:p>
        </p:txBody>
      </p:sp>
      <p:pic>
        <p:nvPicPr>
          <p:cNvPr id="11" name="Imagen 10">
            <a:extLst>
              <a:ext uri="{FF2B5EF4-FFF2-40B4-BE49-F238E27FC236}">
                <a16:creationId xmlns:a16="http://schemas.microsoft.com/office/drawing/2014/main" id="{78AD4634-FA51-4309-BED0-1009CD89F5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41675" y="6127124"/>
            <a:ext cx="5708650" cy="685800"/>
          </a:xfrm>
          <a:prstGeom prst="rect">
            <a:avLst/>
          </a:prstGeom>
          <a:noFill/>
        </p:spPr>
      </p:pic>
      <p:graphicFrame>
        <p:nvGraphicFramePr>
          <p:cNvPr id="12" name="Gráfico 11">
            <a:extLst>
              <a:ext uri="{FF2B5EF4-FFF2-40B4-BE49-F238E27FC236}">
                <a16:creationId xmlns:a16="http://schemas.microsoft.com/office/drawing/2014/main" id="{9EBFA2DE-0225-4DA5-824F-4EABC9C3777A}"/>
              </a:ext>
            </a:extLst>
          </p:cNvPr>
          <p:cNvGraphicFramePr/>
          <p:nvPr>
            <p:extLst>
              <p:ext uri="{D42A27DB-BD31-4B8C-83A1-F6EECF244321}">
                <p14:modId xmlns:p14="http://schemas.microsoft.com/office/powerpoint/2010/main" val="1938007667"/>
              </p:ext>
            </p:extLst>
          </p:nvPr>
        </p:nvGraphicFramePr>
        <p:xfrm>
          <a:off x="792051" y="1617371"/>
          <a:ext cx="6469237" cy="36232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0484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80160" y="337555"/>
            <a:ext cx="10722950" cy="918136"/>
          </a:xfrm>
        </p:spPr>
        <p:txBody>
          <a:bodyPr rtlCol="0">
            <a:normAutofit/>
          </a:bodyPr>
          <a:lstStyle/>
          <a:p>
            <a:r>
              <a:rPr lang="es-ES" b="1" dirty="0">
                <a:solidFill>
                  <a:srgbClr val="92D050"/>
                </a:solidFill>
              </a:rPr>
              <a:t>PEATONES POSITIVOS A PSICOFARMACOS </a:t>
            </a:r>
            <a:r>
              <a:rPr lang="es-ES" b="1" i="1" dirty="0">
                <a:solidFill>
                  <a:srgbClr val="92D050"/>
                </a:solidFill>
              </a:rPr>
              <a:t>(n=27) </a:t>
            </a:r>
            <a:br>
              <a:rPr lang="es-ES" b="1" i="1" dirty="0">
                <a:solidFill>
                  <a:srgbClr val="92D050"/>
                </a:solidFill>
              </a:rPr>
            </a:br>
            <a:r>
              <a:rPr lang="es-ES" sz="2400" b="1" dirty="0">
                <a:solidFill>
                  <a:schemeClr val="tx2">
                    <a:lumMod val="50000"/>
                    <a:lumOff val="50000"/>
                  </a:schemeClr>
                </a:solidFill>
              </a:rPr>
              <a:t>DISTRIBUCIÓN DE LOS RESULTADOS SEGÚN EL PSICOFARMACO DETECTADO</a:t>
            </a:r>
            <a:endParaRPr lang="es-ES" b="1" dirty="0">
              <a:solidFill>
                <a:schemeClr val="tx2">
                  <a:lumMod val="50000"/>
                  <a:lumOff val="50000"/>
                </a:schemeClr>
              </a:solidFill>
            </a:endParaRPr>
          </a:p>
        </p:txBody>
      </p:sp>
      <p:sp>
        <p:nvSpPr>
          <p:cNvPr id="9" name="Rectángulo 8">
            <a:extLst>
              <a:ext uri="{FF2B5EF4-FFF2-40B4-BE49-F238E27FC236}">
                <a16:creationId xmlns:a16="http://schemas.microsoft.com/office/drawing/2014/main" id="{FEAF10B8-0A29-D04E-AA4C-3B765409460C}"/>
              </a:ext>
            </a:extLst>
          </p:cNvPr>
          <p:cNvSpPr/>
          <p:nvPr/>
        </p:nvSpPr>
        <p:spPr>
          <a:xfrm>
            <a:off x="0" y="0"/>
            <a:ext cx="12192000" cy="29061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E5E6DA"/>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E872C5F4-2691-49F0-B4BC-E3176F770C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41675" y="6107805"/>
            <a:ext cx="5708650" cy="685800"/>
          </a:xfrm>
          <a:prstGeom prst="rect">
            <a:avLst/>
          </a:prstGeom>
          <a:noFill/>
        </p:spPr>
      </p:pic>
      <p:graphicFrame>
        <p:nvGraphicFramePr>
          <p:cNvPr id="10" name="Gráfico 9">
            <a:extLst>
              <a:ext uri="{FF2B5EF4-FFF2-40B4-BE49-F238E27FC236}">
                <a16:creationId xmlns:a16="http://schemas.microsoft.com/office/drawing/2014/main" id="{0E52A7B0-0DC3-4F7B-B925-9C3FEA0D0754}"/>
              </a:ext>
            </a:extLst>
          </p:cNvPr>
          <p:cNvGraphicFramePr/>
          <p:nvPr>
            <p:extLst>
              <p:ext uri="{D42A27DB-BD31-4B8C-83A1-F6EECF244321}">
                <p14:modId xmlns:p14="http://schemas.microsoft.com/office/powerpoint/2010/main" val="259470300"/>
              </p:ext>
            </p:extLst>
          </p:nvPr>
        </p:nvGraphicFramePr>
        <p:xfrm>
          <a:off x="534473" y="1821533"/>
          <a:ext cx="6284640" cy="3214933"/>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a:extLst>
              <a:ext uri="{FF2B5EF4-FFF2-40B4-BE49-F238E27FC236}">
                <a16:creationId xmlns:a16="http://schemas.microsoft.com/office/drawing/2014/main" id="{F3691157-55CC-4EE0-AF94-67B5F18C1405}"/>
              </a:ext>
            </a:extLst>
          </p:cNvPr>
          <p:cNvSpPr txBox="1"/>
          <p:nvPr/>
        </p:nvSpPr>
        <p:spPr>
          <a:xfrm>
            <a:off x="7006107" y="1905505"/>
            <a:ext cx="4651419" cy="3108543"/>
          </a:xfrm>
          <a:prstGeom prst="rect">
            <a:avLst/>
          </a:prstGeom>
          <a:noFill/>
        </p:spPr>
        <p:txBody>
          <a:bodyPr wrap="square">
            <a:spAutoFit/>
          </a:bodyPr>
          <a:lstStyle/>
          <a:p>
            <a:pPr algn="just"/>
            <a:r>
              <a:rPr lang="es-ES_tradnl" sz="2000" dirty="0">
                <a:effectLst/>
                <a:latin typeface="Corbel" panose="020B0503020204020204" pitchFamily="34" charset="0"/>
                <a:ea typeface="Times New Roman" panose="02020603050405020304" pitchFamily="18" charset="0"/>
                <a:cs typeface="Arial" panose="020B0604020202020204" pitchFamily="34" charset="0"/>
              </a:rPr>
              <a:t>La distribución porcentual dentro del grupo de  los peatones fallecidos con resultados positivos a psicofármacos (n= </a:t>
            </a:r>
            <a:r>
              <a:rPr lang="es-ES_tradnl" sz="2000" dirty="0">
                <a:latin typeface="Corbel" panose="020B0503020204020204" pitchFamily="34" charset="0"/>
                <a:ea typeface="Times New Roman" panose="02020603050405020304" pitchFamily="18" charset="0"/>
                <a:cs typeface="Arial" panose="020B0604020202020204" pitchFamily="34" charset="0"/>
              </a:rPr>
              <a:t>27</a:t>
            </a:r>
            <a:r>
              <a:rPr lang="es-ES_tradnl" sz="2000" dirty="0">
                <a:effectLst/>
                <a:latin typeface="Corbel" panose="020B0503020204020204" pitchFamily="34" charset="0"/>
                <a:ea typeface="Times New Roman" panose="02020603050405020304" pitchFamily="18" charset="0"/>
                <a:cs typeface="Arial" panose="020B0604020202020204" pitchFamily="34" charset="0"/>
              </a:rPr>
              <a:t>), de acuerdo con el tipo de sustancia detectada fue la siguiente: el </a:t>
            </a:r>
            <a:r>
              <a:rPr lang="es-ES_tradnl" sz="2400" b="1" dirty="0">
                <a:latin typeface="Corbel" panose="020B0503020204020204" pitchFamily="34" charset="0"/>
                <a:ea typeface="Times New Roman" panose="02020603050405020304" pitchFamily="18" charset="0"/>
                <a:cs typeface="Arial" panose="020B0604020202020204" pitchFamily="34" charset="0"/>
              </a:rPr>
              <a:t>51,8</a:t>
            </a:r>
            <a:r>
              <a:rPr lang="es-ES_tradnl" sz="2400" b="1" dirty="0">
                <a:effectLst/>
                <a:latin typeface="Corbel" panose="020B0503020204020204" pitchFamily="34" charset="0"/>
                <a:ea typeface="Times New Roman" panose="02020603050405020304" pitchFamily="18" charset="0"/>
                <a:cs typeface="Arial" panose="020B0604020202020204" pitchFamily="34" charset="0"/>
              </a:rPr>
              <a:t>%</a:t>
            </a:r>
            <a:r>
              <a:rPr lang="es-ES_tradnl" sz="2400" dirty="0">
                <a:effectLst/>
                <a:latin typeface="Corbel" panose="020B0503020204020204" pitchFamily="34" charset="0"/>
                <a:ea typeface="Times New Roman" panose="02020603050405020304" pitchFamily="18" charset="0"/>
                <a:cs typeface="Arial" panose="020B0604020202020204" pitchFamily="34" charset="0"/>
              </a:rPr>
              <a:t> </a:t>
            </a:r>
            <a:r>
              <a:rPr lang="es-ES_tradnl" sz="2000" dirty="0">
                <a:effectLst/>
                <a:latin typeface="Corbel" panose="020B0503020204020204" pitchFamily="34" charset="0"/>
                <a:ea typeface="Times New Roman" panose="02020603050405020304" pitchFamily="18" charset="0"/>
                <a:cs typeface="Arial" panose="020B0604020202020204" pitchFamily="34" charset="0"/>
              </a:rPr>
              <a:t>fueron positivos a benzodiacepinas, el </a:t>
            </a:r>
            <a:r>
              <a:rPr lang="es-ES_tradnl" sz="2400" b="1" dirty="0">
                <a:effectLst/>
                <a:latin typeface="Corbel" panose="020B0503020204020204" pitchFamily="34" charset="0"/>
                <a:ea typeface="Times New Roman" panose="02020603050405020304" pitchFamily="18" charset="0"/>
                <a:cs typeface="Arial" panose="020B0604020202020204" pitchFamily="34" charset="0"/>
              </a:rPr>
              <a:t>40,7%</a:t>
            </a:r>
            <a:r>
              <a:rPr lang="es-ES_tradnl" sz="2400" dirty="0">
                <a:effectLst/>
                <a:latin typeface="Corbel" panose="020B0503020204020204" pitchFamily="34" charset="0"/>
                <a:ea typeface="Times New Roman" panose="02020603050405020304" pitchFamily="18" charset="0"/>
                <a:cs typeface="Arial" panose="020B0604020202020204" pitchFamily="34" charset="0"/>
              </a:rPr>
              <a:t> </a:t>
            </a:r>
            <a:r>
              <a:rPr lang="es-ES_tradnl" sz="2000" dirty="0">
                <a:effectLst/>
                <a:latin typeface="Corbel" panose="020B0503020204020204" pitchFamily="34" charset="0"/>
                <a:ea typeface="Times New Roman" panose="02020603050405020304" pitchFamily="18" charset="0"/>
                <a:cs typeface="Arial" panose="020B0604020202020204" pitchFamily="34" charset="0"/>
              </a:rPr>
              <a:t>fueron positivos a antidepresivos, </a:t>
            </a:r>
            <a:r>
              <a:rPr lang="es-ES_tradnl" sz="2400" b="1" dirty="0">
                <a:effectLst/>
                <a:latin typeface="Corbel" panose="020B0503020204020204" pitchFamily="34" charset="0"/>
                <a:ea typeface="Times New Roman" panose="02020603050405020304" pitchFamily="18" charset="0"/>
                <a:cs typeface="Arial" panose="020B0604020202020204" pitchFamily="34" charset="0"/>
              </a:rPr>
              <a:t>18,5%</a:t>
            </a:r>
            <a:r>
              <a:rPr lang="es-ES_tradnl" sz="2000" dirty="0">
                <a:effectLst/>
                <a:latin typeface="Corbel" panose="020B0503020204020204" pitchFamily="34" charset="0"/>
                <a:ea typeface="Times New Roman" panose="02020603050405020304" pitchFamily="18" charset="0"/>
                <a:cs typeface="Arial" panose="020B0604020202020204" pitchFamily="34" charset="0"/>
              </a:rPr>
              <a:t> fueron positivos a antiepilépticos y el </a:t>
            </a:r>
            <a:r>
              <a:rPr lang="es-ES_tradnl" sz="2400" b="1" dirty="0">
                <a:latin typeface="Corbel" panose="020B0503020204020204" pitchFamily="34" charset="0"/>
                <a:ea typeface="Times New Roman" panose="02020603050405020304" pitchFamily="18" charset="0"/>
                <a:cs typeface="Arial" panose="020B0604020202020204" pitchFamily="34" charset="0"/>
              </a:rPr>
              <a:t>14</a:t>
            </a:r>
            <a:r>
              <a:rPr lang="es-ES_tradnl" sz="2400" b="1" dirty="0">
                <a:effectLst/>
                <a:latin typeface="Corbel" panose="020B0503020204020204" pitchFamily="34" charset="0"/>
                <a:ea typeface="Times New Roman" panose="02020603050405020304" pitchFamily="18" charset="0"/>
                <a:cs typeface="Arial" panose="020B0604020202020204" pitchFamily="34" charset="0"/>
              </a:rPr>
              <a:t>,8%</a:t>
            </a:r>
            <a:r>
              <a:rPr lang="es-ES_tradnl" sz="2400" dirty="0">
                <a:effectLst/>
                <a:latin typeface="Corbel" panose="020B0503020204020204" pitchFamily="34" charset="0"/>
                <a:ea typeface="Times New Roman" panose="02020603050405020304" pitchFamily="18" charset="0"/>
                <a:cs typeface="Arial" panose="020B0604020202020204" pitchFamily="34" charset="0"/>
              </a:rPr>
              <a:t> </a:t>
            </a:r>
            <a:r>
              <a:rPr lang="es-ES_tradnl" sz="2000" dirty="0">
                <a:effectLst/>
                <a:latin typeface="Corbel" panose="020B0503020204020204" pitchFamily="34" charset="0"/>
                <a:ea typeface="Times New Roman" panose="02020603050405020304" pitchFamily="18" charset="0"/>
                <a:cs typeface="Arial" panose="020B0604020202020204" pitchFamily="34" charset="0"/>
              </a:rPr>
              <a:t>a opioides.</a:t>
            </a:r>
            <a:endParaRPr lang="es-ES" sz="2000" dirty="0"/>
          </a:p>
        </p:txBody>
      </p:sp>
    </p:spTree>
    <p:extLst>
      <p:ext uri="{BB962C8B-B14F-4D97-AF65-F5344CB8AC3E}">
        <p14:creationId xmlns:p14="http://schemas.microsoft.com/office/powerpoint/2010/main" val="174725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361B786-E7E9-3545-8E4E-F5A687373FD3}"/>
              </a:ext>
            </a:extLst>
          </p:cNvPr>
          <p:cNvSpPr/>
          <p:nvPr/>
        </p:nvSpPr>
        <p:spPr>
          <a:xfrm>
            <a:off x="3225558" y="0"/>
            <a:ext cx="5740884" cy="4322762"/>
          </a:xfrm>
          <a:prstGeom prst="rect">
            <a:avLst/>
          </a:prstGeom>
          <a:pattFill prst="ltHorz">
            <a:fgClr>
              <a:srgbClr val="002060"/>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5" name="Título 1">
            <a:extLst>
              <a:ext uri="{FF2B5EF4-FFF2-40B4-BE49-F238E27FC236}">
                <a16:creationId xmlns:a16="http://schemas.microsoft.com/office/drawing/2014/main" id="{36DCFF00-A6E1-794D-A0EF-1FDB5EA49E9B}"/>
              </a:ext>
            </a:extLst>
          </p:cNvPr>
          <p:cNvSpPr txBox="1">
            <a:spLocks/>
          </p:cNvSpPr>
          <p:nvPr/>
        </p:nvSpPr>
        <p:spPr bwMode="black">
          <a:xfrm>
            <a:off x="3225560" y="3512634"/>
            <a:ext cx="5740882" cy="810129"/>
          </a:xfrm>
          <a:prstGeom prst="rect">
            <a:avLst/>
          </a:prstGeom>
          <a:solidFill>
            <a:schemeClr val="bg2"/>
          </a:solid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r>
              <a:rPr lang="es-ES" dirty="0">
                <a:solidFill>
                  <a:srgbClr val="002060"/>
                </a:solidFill>
              </a:rPr>
              <a:t>ESTUDIO COMPARATIVO</a:t>
            </a:r>
          </a:p>
        </p:txBody>
      </p:sp>
      <p:sp>
        <p:nvSpPr>
          <p:cNvPr id="6" name="Marcador de posición de texto 2">
            <a:extLst>
              <a:ext uri="{FF2B5EF4-FFF2-40B4-BE49-F238E27FC236}">
                <a16:creationId xmlns:a16="http://schemas.microsoft.com/office/drawing/2014/main" id="{FA69E73C-4663-0E40-A9C4-60E261AD1DBF}"/>
              </a:ext>
            </a:extLst>
          </p:cNvPr>
          <p:cNvSpPr txBox="1">
            <a:spLocks/>
          </p:cNvSpPr>
          <p:nvPr/>
        </p:nvSpPr>
        <p:spPr>
          <a:xfrm>
            <a:off x="3225558" y="4432029"/>
            <a:ext cx="6670282" cy="810129"/>
          </a:xfrm>
          <a:prstGeom prst="rect">
            <a:avLst/>
          </a:prstGeom>
          <a:solidFill>
            <a:schemeClr val="bg2"/>
          </a:solidFill>
        </p:spPr>
        <p:txBody>
          <a:bodyPr vert="horz" lIns="91440" tIns="45720" rIns="91440" bIns="45720" rtlCol="0">
            <a:noAutofit/>
          </a:bodyPr>
          <a:lstStyle>
            <a:lvl1pPr marL="0" indent="0" algn="l" defTabSz="914400" rtl="0" eaLnBrk="1" latinLnBrk="0" hangingPunct="1">
              <a:lnSpc>
                <a:spcPct val="100000"/>
              </a:lnSpc>
              <a:spcBef>
                <a:spcPts val="0"/>
              </a:spcBef>
              <a:buFont typeface="Wingdings" panose="05000000000000000000" pitchFamily="2" charset="2"/>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300"/>
              </a:spcBef>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00"/>
              </a:spcBef>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9pPr>
          </a:lstStyle>
          <a:p>
            <a:r>
              <a:rPr lang="es-ES" sz="3600" dirty="0">
                <a:solidFill>
                  <a:srgbClr val="002060"/>
                </a:solidFill>
              </a:rPr>
              <a:t>Con relación a años anteriores</a:t>
            </a:r>
          </a:p>
        </p:txBody>
      </p:sp>
    </p:spTree>
    <p:extLst>
      <p:ext uri="{BB962C8B-B14F-4D97-AF65-F5344CB8AC3E}">
        <p14:creationId xmlns:p14="http://schemas.microsoft.com/office/powerpoint/2010/main" val="65769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80160" y="77879"/>
            <a:ext cx="10505289" cy="1098985"/>
          </a:xfrm>
        </p:spPr>
        <p:txBody>
          <a:bodyPr rtlCol="0">
            <a:normAutofit fontScale="90000"/>
          </a:bodyPr>
          <a:lstStyle/>
          <a:p>
            <a:pPr>
              <a:lnSpc>
                <a:spcPct val="107000"/>
              </a:lnSpc>
              <a:spcAft>
                <a:spcPts val="800"/>
              </a:spcAft>
            </a:pPr>
            <a:br>
              <a:rPr lang="es-ES" sz="3100" b="1" dirty="0">
                <a:solidFill>
                  <a:srgbClr val="002060"/>
                </a:solidFill>
              </a:rPr>
            </a:br>
            <a:r>
              <a:rPr lang="es-ES" sz="3100" b="1" dirty="0">
                <a:solidFill>
                  <a:srgbClr val="002060"/>
                </a:solidFill>
              </a:rPr>
              <a:t>ESTUDIO COMPARATIVO</a:t>
            </a:r>
            <a:br>
              <a:rPr lang="es-ES" sz="2700" b="1" dirty="0">
                <a:solidFill>
                  <a:srgbClr val="002060"/>
                </a:solidFill>
              </a:rPr>
            </a:br>
            <a:r>
              <a:rPr lang="es-ES" sz="2700" b="1" dirty="0">
                <a:solidFill>
                  <a:schemeClr val="tx2">
                    <a:lumMod val="50000"/>
                    <a:lumOff val="50000"/>
                  </a:schemeClr>
                </a:solidFill>
                <a:effectLst/>
                <a:latin typeface="Corbel" panose="020B0503020204020204" pitchFamily="34" charset="0"/>
                <a:ea typeface="Calibri" panose="020F0502020204030204" pitchFamily="34" charset="0"/>
                <a:cs typeface="Calibri" panose="020F0502020204030204" pitchFamily="34" charset="0"/>
              </a:rPr>
              <a:t>EVOLUCIÓN DEL PORCENTAJE DE CONDUCTORES SEGÚN EL RESULTADO </a:t>
            </a:r>
            <a:br>
              <a:rPr lang="es-ES" sz="2400" dirty="0">
                <a:effectLst/>
                <a:latin typeface="Arial" panose="020B0604020202020204" pitchFamily="34" charset="0"/>
                <a:ea typeface="Times New Roman" panose="02020603050405020304" pitchFamily="18" charset="0"/>
              </a:rPr>
            </a:br>
            <a:endParaRPr lang="es-ES" b="1" dirty="0">
              <a:solidFill>
                <a:schemeClr val="tx2">
                  <a:lumMod val="50000"/>
                  <a:lumOff val="50000"/>
                </a:schemeClr>
              </a:solidFill>
            </a:endParaRPr>
          </a:p>
        </p:txBody>
      </p:sp>
      <p:sp>
        <p:nvSpPr>
          <p:cNvPr id="8" name="Rectángulo 7">
            <a:extLst>
              <a:ext uri="{FF2B5EF4-FFF2-40B4-BE49-F238E27FC236}">
                <a16:creationId xmlns:a16="http://schemas.microsoft.com/office/drawing/2014/main" id="{C4F20643-FA06-8745-B0FB-D0BB6C55C693}"/>
              </a:ext>
            </a:extLst>
          </p:cNvPr>
          <p:cNvSpPr/>
          <p:nvPr/>
        </p:nvSpPr>
        <p:spPr>
          <a:xfrm>
            <a:off x="0" y="-67426"/>
            <a:ext cx="12192000" cy="29061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E5E6DA"/>
              </a:solidFill>
              <a:effectLst/>
              <a:uLnTx/>
              <a:uFillTx/>
              <a:latin typeface="Calibri" panose="020F0502020204030204"/>
              <a:ea typeface="+mn-ea"/>
              <a:cs typeface="+mn-cs"/>
            </a:endParaRPr>
          </a:p>
        </p:txBody>
      </p:sp>
      <p:graphicFrame>
        <p:nvGraphicFramePr>
          <p:cNvPr id="11" name="Gráfico 10">
            <a:extLst>
              <a:ext uri="{FF2B5EF4-FFF2-40B4-BE49-F238E27FC236}">
                <a16:creationId xmlns:a16="http://schemas.microsoft.com/office/drawing/2014/main" id="{BDD7CC9F-5A66-4D25-81F4-09747F05F9A5}"/>
              </a:ext>
            </a:extLst>
          </p:cNvPr>
          <p:cNvGraphicFramePr/>
          <p:nvPr>
            <p:extLst>
              <p:ext uri="{D42A27DB-BD31-4B8C-83A1-F6EECF244321}">
                <p14:modId xmlns:p14="http://schemas.microsoft.com/office/powerpoint/2010/main" val="1159090232"/>
              </p:ext>
            </p:extLst>
          </p:nvPr>
        </p:nvGraphicFramePr>
        <p:xfrm>
          <a:off x="410705" y="1334731"/>
          <a:ext cx="6339680" cy="4414071"/>
        </p:xfrm>
        <a:graphic>
          <a:graphicData uri="http://schemas.openxmlformats.org/drawingml/2006/chart">
            <c:chart xmlns:c="http://schemas.openxmlformats.org/drawingml/2006/chart" xmlns:r="http://schemas.openxmlformats.org/officeDocument/2006/relationships" r:id="rId3"/>
          </a:graphicData>
        </a:graphic>
      </p:graphicFrame>
      <p:pic>
        <p:nvPicPr>
          <p:cNvPr id="12" name="Imagen 11">
            <a:extLst>
              <a:ext uri="{FF2B5EF4-FFF2-40B4-BE49-F238E27FC236}">
                <a16:creationId xmlns:a16="http://schemas.microsoft.com/office/drawing/2014/main" id="{EDCA7F20-A4D3-472C-89F2-C8FE132A3A2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78479" y="6094321"/>
            <a:ext cx="5708650" cy="685800"/>
          </a:xfrm>
          <a:prstGeom prst="rect">
            <a:avLst/>
          </a:prstGeom>
          <a:noFill/>
        </p:spPr>
      </p:pic>
      <p:sp>
        <p:nvSpPr>
          <p:cNvPr id="13" name="CuadroTexto 12">
            <a:extLst>
              <a:ext uri="{FF2B5EF4-FFF2-40B4-BE49-F238E27FC236}">
                <a16:creationId xmlns:a16="http://schemas.microsoft.com/office/drawing/2014/main" id="{6AD92028-72AF-44BB-A84B-C620EC9FB6DA}"/>
              </a:ext>
            </a:extLst>
          </p:cNvPr>
          <p:cNvSpPr txBox="1"/>
          <p:nvPr/>
        </p:nvSpPr>
        <p:spPr>
          <a:xfrm>
            <a:off x="6981987" y="1987494"/>
            <a:ext cx="4810283" cy="3108543"/>
          </a:xfrm>
          <a:prstGeom prst="rect">
            <a:avLst/>
          </a:prstGeom>
          <a:noFill/>
        </p:spPr>
        <p:txBody>
          <a:bodyPr wrap="square">
            <a:spAutoFit/>
          </a:bodyPr>
          <a:lstStyle/>
          <a:p>
            <a:pPr algn="just"/>
            <a:r>
              <a:rPr lang="es-ES_tradnl" sz="2800" dirty="0">
                <a:solidFill>
                  <a:schemeClr val="tx2">
                    <a:lumMod val="50000"/>
                    <a:lumOff val="50000"/>
                  </a:schemeClr>
                </a:solidFill>
                <a:effectLst/>
                <a:latin typeface="Corbel" panose="020B0503020204020204" pitchFamily="34" charset="0"/>
                <a:ea typeface="Times New Roman" panose="02020603050405020304" pitchFamily="18" charset="0"/>
                <a:cs typeface="Arial" panose="020B0604020202020204" pitchFamily="34" charset="0"/>
              </a:rPr>
              <a:t>En el año 2020 se </a:t>
            </a:r>
            <a:r>
              <a:rPr lang="es-ES_tradnl" sz="2800" dirty="0">
                <a:solidFill>
                  <a:schemeClr val="tx2">
                    <a:lumMod val="50000"/>
                    <a:lumOff val="50000"/>
                  </a:schemeClr>
                </a:solidFill>
                <a:latin typeface="Corbel" panose="020B0503020204020204" pitchFamily="34" charset="0"/>
                <a:ea typeface="Times New Roman" panose="02020603050405020304" pitchFamily="18" charset="0"/>
                <a:cs typeface="Arial" panose="020B0604020202020204" pitchFamily="34" charset="0"/>
              </a:rPr>
              <a:t>han detectado </a:t>
            </a:r>
            <a:r>
              <a:rPr lang="es-ES_tradnl" sz="2800" b="1" dirty="0">
                <a:solidFill>
                  <a:schemeClr val="tx2">
                    <a:lumMod val="50000"/>
                    <a:lumOff val="50000"/>
                  </a:schemeClr>
                </a:solidFill>
                <a:latin typeface="Corbel" panose="020B0503020204020204" pitchFamily="34" charset="0"/>
                <a:ea typeface="Times New Roman" panose="02020603050405020304" pitchFamily="18" charset="0"/>
                <a:cs typeface="Arial" panose="020B0604020202020204" pitchFamily="34" charset="0"/>
              </a:rPr>
              <a:t>el mayor </a:t>
            </a:r>
            <a:r>
              <a:rPr lang="es-ES_tradnl" sz="2800" b="1" dirty="0">
                <a:solidFill>
                  <a:schemeClr val="tx2">
                    <a:lumMod val="50000"/>
                    <a:lumOff val="50000"/>
                  </a:schemeClr>
                </a:solidFill>
                <a:effectLst/>
                <a:latin typeface="Corbel" panose="020B0503020204020204" pitchFamily="34" charset="0"/>
                <a:ea typeface="Times New Roman" panose="02020603050405020304" pitchFamily="18" charset="0"/>
                <a:cs typeface="Arial" panose="020B0604020202020204" pitchFamily="34" charset="0"/>
              </a:rPr>
              <a:t>aumento de los últimos 10 años en el  consumo de alcohol, drogas de abuso y psicofármacos</a:t>
            </a:r>
            <a:r>
              <a:rPr lang="es-ES_tradnl" sz="2800" dirty="0">
                <a:solidFill>
                  <a:schemeClr val="tx2">
                    <a:lumMod val="50000"/>
                    <a:lumOff val="50000"/>
                  </a:schemeClr>
                </a:solidFill>
                <a:effectLst/>
                <a:latin typeface="Corbel" panose="020B0503020204020204" pitchFamily="34" charset="0"/>
                <a:ea typeface="Times New Roman" panose="02020603050405020304" pitchFamily="18" charset="0"/>
                <a:cs typeface="Arial" panose="020B0604020202020204" pitchFamily="34" charset="0"/>
              </a:rPr>
              <a:t> entre los conductores fallecidos en accidentes de tráfico. </a:t>
            </a:r>
            <a:endParaRPr lang="es-ES" sz="2800" dirty="0">
              <a:solidFill>
                <a:schemeClr val="tx2">
                  <a:lumMod val="50000"/>
                  <a:lumOff val="50000"/>
                </a:schemeClr>
              </a:solidFill>
            </a:endParaRPr>
          </a:p>
        </p:txBody>
      </p:sp>
    </p:spTree>
    <p:extLst>
      <p:ext uri="{BB962C8B-B14F-4D97-AF65-F5344CB8AC3E}">
        <p14:creationId xmlns:p14="http://schemas.microsoft.com/office/powerpoint/2010/main" val="767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7A4697-55D9-40E9-89D8-3A1FF0704CA4}"/>
              </a:ext>
            </a:extLst>
          </p:cNvPr>
          <p:cNvSpPr>
            <a:spLocks noGrp="1"/>
          </p:cNvSpPr>
          <p:nvPr>
            <p:ph type="title"/>
          </p:nvPr>
        </p:nvSpPr>
        <p:spPr/>
        <p:txBody>
          <a:bodyPr>
            <a:normAutofit/>
          </a:bodyPr>
          <a:lstStyle/>
          <a:p>
            <a:pPr algn="ctr">
              <a:lnSpc>
                <a:spcPct val="107000"/>
              </a:lnSpc>
              <a:spcAft>
                <a:spcPts val="800"/>
              </a:spcAft>
            </a:pPr>
            <a:r>
              <a:rPr lang="es-ES" sz="3200" b="1" dirty="0">
                <a:solidFill>
                  <a:schemeClr val="bg2"/>
                </a:solidFill>
                <a:effectLst/>
                <a:latin typeface="Corbel" panose="020B0503020204020204" pitchFamily="34" charset="0"/>
                <a:ea typeface="Calibri" panose="020F0502020204030204" pitchFamily="34" charset="0"/>
                <a:cs typeface="Calibri" panose="020F0502020204030204" pitchFamily="34" charset="0"/>
              </a:rPr>
              <a:t>NÚMERO DE VÍCTIMAS MORTALES (n=808) ANALIZADAS EN LOS DISTINTOS ORGANISMOS</a:t>
            </a:r>
            <a:endParaRPr lang="es-ES" sz="2800" dirty="0">
              <a:solidFill>
                <a:schemeClr val="bg2"/>
              </a:solidFill>
              <a:effectLst/>
              <a:latin typeface="Arial" panose="020B0604020202020204" pitchFamily="34" charset="0"/>
              <a:ea typeface="Times New Roman" panose="02020603050405020304" pitchFamily="18" charset="0"/>
            </a:endParaRPr>
          </a:p>
        </p:txBody>
      </p:sp>
      <p:pic>
        <p:nvPicPr>
          <p:cNvPr id="17" name="Imagen 16">
            <a:extLst>
              <a:ext uri="{FF2B5EF4-FFF2-40B4-BE49-F238E27FC236}">
                <a16:creationId xmlns:a16="http://schemas.microsoft.com/office/drawing/2014/main" id="{4B51CA6B-6360-485D-91B2-9893B93710CB}"/>
              </a:ext>
            </a:extLst>
          </p:cNvPr>
          <p:cNvPicPr>
            <a:picLocks noChangeAspect="1"/>
          </p:cNvPicPr>
          <p:nvPr/>
        </p:nvPicPr>
        <p:blipFill rotWithShape="1">
          <a:blip r:embed="rId2"/>
          <a:srcRect l="67027" t="21948" r="8808" b="10326"/>
          <a:stretch/>
        </p:blipFill>
        <p:spPr bwMode="auto">
          <a:xfrm>
            <a:off x="7418948" y="2548875"/>
            <a:ext cx="3682746" cy="2902906"/>
          </a:xfrm>
          <a:prstGeom prst="rect">
            <a:avLst/>
          </a:prstGeom>
          <a:ln>
            <a:solidFill>
              <a:srgbClr val="5B9BD5">
                <a:lumMod val="50000"/>
              </a:srgb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aphicFrame>
        <p:nvGraphicFramePr>
          <p:cNvPr id="19" name="Gráfico 18">
            <a:extLst>
              <a:ext uri="{FF2B5EF4-FFF2-40B4-BE49-F238E27FC236}">
                <a16:creationId xmlns:a16="http://schemas.microsoft.com/office/drawing/2014/main" id="{F627306D-E494-4927-A5D7-F0E409D3491D}"/>
              </a:ext>
            </a:extLst>
          </p:cNvPr>
          <p:cNvGraphicFramePr/>
          <p:nvPr>
            <p:extLst>
              <p:ext uri="{D42A27DB-BD31-4B8C-83A1-F6EECF244321}">
                <p14:modId xmlns:p14="http://schemas.microsoft.com/office/powerpoint/2010/main" val="2930659444"/>
              </p:ext>
            </p:extLst>
          </p:nvPr>
        </p:nvGraphicFramePr>
        <p:xfrm>
          <a:off x="808378" y="2473733"/>
          <a:ext cx="5419725" cy="3150235"/>
        </p:xfrm>
        <a:graphic>
          <a:graphicData uri="http://schemas.openxmlformats.org/drawingml/2006/chart">
            <c:chart xmlns:c="http://schemas.openxmlformats.org/drawingml/2006/chart" xmlns:r="http://schemas.openxmlformats.org/officeDocument/2006/relationships" r:id="rId3"/>
          </a:graphicData>
        </a:graphic>
      </p:graphicFrame>
      <p:pic>
        <p:nvPicPr>
          <p:cNvPr id="20" name="Imagen 19">
            <a:extLst>
              <a:ext uri="{FF2B5EF4-FFF2-40B4-BE49-F238E27FC236}">
                <a16:creationId xmlns:a16="http://schemas.microsoft.com/office/drawing/2014/main" id="{FC024234-1AF9-456A-962B-9D013C7A89A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07759" y="6172200"/>
            <a:ext cx="5708650" cy="685800"/>
          </a:xfrm>
          <a:prstGeom prst="rect">
            <a:avLst/>
          </a:prstGeom>
          <a:noFill/>
        </p:spPr>
      </p:pic>
    </p:spTree>
    <p:extLst>
      <p:ext uri="{BB962C8B-B14F-4D97-AF65-F5344CB8AC3E}">
        <p14:creationId xmlns:p14="http://schemas.microsoft.com/office/powerpoint/2010/main" val="231773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80160" y="77879"/>
            <a:ext cx="10505289" cy="1098985"/>
          </a:xfrm>
        </p:spPr>
        <p:txBody>
          <a:bodyPr rtlCol="0">
            <a:normAutofit fontScale="90000"/>
          </a:bodyPr>
          <a:lstStyle/>
          <a:p>
            <a:pPr>
              <a:lnSpc>
                <a:spcPct val="107000"/>
              </a:lnSpc>
              <a:spcAft>
                <a:spcPts val="800"/>
              </a:spcAft>
            </a:pPr>
            <a:br>
              <a:rPr lang="es-ES" sz="3100" b="1" dirty="0">
                <a:solidFill>
                  <a:srgbClr val="002060"/>
                </a:solidFill>
              </a:rPr>
            </a:br>
            <a:r>
              <a:rPr lang="es-ES" sz="3100" b="1" dirty="0">
                <a:solidFill>
                  <a:srgbClr val="002060"/>
                </a:solidFill>
              </a:rPr>
              <a:t>ESTUDIO COMPARATIVO</a:t>
            </a:r>
            <a:br>
              <a:rPr lang="es-ES" sz="2700" b="1" dirty="0">
                <a:solidFill>
                  <a:srgbClr val="002060"/>
                </a:solidFill>
              </a:rPr>
            </a:br>
            <a:r>
              <a:rPr lang="es-ES" sz="2700" b="1" dirty="0">
                <a:solidFill>
                  <a:schemeClr val="tx2">
                    <a:lumMod val="50000"/>
                    <a:lumOff val="50000"/>
                  </a:schemeClr>
                </a:solidFill>
                <a:effectLst/>
                <a:latin typeface="Corbel" panose="020B0503020204020204" pitchFamily="34" charset="0"/>
                <a:ea typeface="Calibri" panose="020F0502020204030204" pitchFamily="34" charset="0"/>
                <a:cs typeface="Calibri" panose="020F0502020204030204" pitchFamily="34" charset="0"/>
              </a:rPr>
              <a:t>EVOLUCIÓN DEL PORCENTAJE DE PEATONES SEGÚN EL RESULTADO </a:t>
            </a:r>
            <a:br>
              <a:rPr lang="es-ES" sz="2400" dirty="0">
                <a:effectLst/>
                <a:latin typeface="Arial" panose="020B0604020202020204" pitchFamily="34" charset="0"/>
                <a:ea typeface="Times New Roman" panose="02020603050405020304" pitchFamily="18" charset="0"/>
              </a:rPr>
            </a:br>
            <a:endParaRPr lang="es-ES" b="1" dirty="0">
              <a:solidFill>
                <a:schemeClr val="tx2">
                  <a:lumMod val="50000"/>
                  <a:lumOff val="50000"/>
                </a:schemeClr>
              </a:solidFill>
            </a:endParaRPr>
          </a:p>
        </p:txBody>
      </p:sp>
      <p:sp>
        <p:nvSpPr>
          <p:cNvPr id="8" name="Rectángulo 7">
            <a:extLst>
              <a:ext uri="{FF2B5EF4-FFF2-40B4-BE49-F238E27FC236}">
                <a16:creationId xmlns:a16="http://schemas.microsoft.com/office/drawing/2014/main" id="{C4F20643-FA06-8745-B0FB-D0BB6C55C693}"/>
              </a:ext>
            </a:extLst>
          </p:cNvPr>
          <p:cNvSpPr/>
          <p:nvPr/>
        </p:nvSpPr>
        <p:spPr>
          <a:xfrm>
            <a:off x="0" y="-67426"/>
            <a:ext cx="12192000" cy="29061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E5E6DA"/>
              </a:solidFill>
              <a:effectLst/>
              <a:uLnTx/>
              <a:uFillTx/>
              <a:latin typeface="Calibri" panose="020F0502020204030204"/>
              <a:ea typeface="+mn-ea"/>
              <a:cs typeface="+mn-cs"/>
            </a:endParaRPr>
          </a:p>
        </p:txBody>
      </p:sp>
      <p:pic>
        <p:nvPicPr>
          <p:cNvPr id="12" name="Imagen 11">
            <a:extLst>
              <a:ext uri="{FF2B5EF4-FFF2-40B4-BE49-F238E27FC236}">
                <a16:creationId xmlns:a16="http://schemas.microsoft.com/office/drawing/2014/main" id="{EDCA7F20-A4D3-472C-89F2-C8FE132A3A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78479" y="6094321"/>
            <a:ext cx="5708650" cy="685800"/>
          </a:xfrm>
          <a:prstGeom prst="rect">
            <a:avLst/>
          </a:prstGeom>
          <a:noFill/>
        </p:spPr>
      </p:pic>
      <p:sp>
        <p:nvSpPr>
          <p:cNvPr id="13" name="CuadroTexto 12">
            <a:extLst>
              <a:ext uri="{FF2B5EF4-FFF2-40B4-BE49-F238E27FC236}">
                <a16:creationId xmlns:a16="http://schemas.microsoft.com/office/drawing/2014/main" id="{6AD92028-72AF-44BB-A84B-C620EC9FB6DA}"/>
              </a:ext>
            </a:extLst>
          </p:cNvPr>
          <p:cNvSpPr txBox="1"/>
          <p:nvPr/>
        </p:nvSpPr>
        <p:spPr>
          <a:xfrm>
            <a:off x="6710766" y="1895047"/>
            <a:ext cx="4810283" cy="31085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800" b="0" i="0" u="none" strike="noStrike" kern="1200" cap="none" spc="0" normalizeH="0" baseline="0" noProof="0" dirty="0">
                <a:ln>
                  <a:noFill/>
                </a:ln>
                <a:solidFill>
                  <a:srgbClr val="000000">
                    <a:lumMod val="50000"/>
                    <a:lumOff val="50000"/>
                  </a:srgbClr>
                </a:solidFill>
                <a:effectLst/>
                <a:uLnTx/>
                <a:uFillTx/>
                <a:latin typeface="Corbel" panose="020B0503020204020204" pitchFamily="34" charset="0"/>
                <a:ea typeface="Times New Roman" panose="02020603050405020304" pitchFamily="18" charset="0"/>
                <a:cs typeface="Arial" panose="020B0604020202020204" pitchFamily="34" charset="0"/>
              </a:rPr>
              <a:t>En el año 2020 se han detectado </a:t>
            </a:r>
            <a:r>
              <a:rPr kumimoji="0" lang="es-ES_tradnl" sz="2800" b="1" i="0" u="none" strike="noStrike" kern="1200" cap="none" spc="0" normalizeH="0" baseline="0" noProof="0" dirty="0">
                <a:ln>
                  <a:noFill/>
                </a:ln>
                <a:solidFill>
                  <a:srgbClr val="000000">
                    <a:lumMod val="50000"/>
                    <a:lumOff val="50000"/>
                  </a:srgbClr>
                </a:solidFill>
                <a:effectLst/>
                <a:uLnTx/>
                <a:uFillTx/>
                <a:latin typeface="Corbel" panose="020B0503020204020204" pitchFamily="34" charset="0"/>
                <a:ea typeface="Times New Roman" panose="02020603050405020304" pitchFamily="18" charset="0"/>
                <a:cs typeface="Arial" panose="020B0604020202020204" pitchFamily="34" charset="0"/>
              </a:rPr>
              <a:t>el mayor aumento de los últimos 5 años en el  consumo de alcohol, drogas de abuso y psicofármacos</a:t>
            </a:r>
            <a:r>
              <a:rPr kumimoji="0" lang="es-ES_tradnl" sz="2800" b="0" i="0" u="none" strike="noStrike" kern="1200" cap="none" spc="0" normalizeH="0" baseline="0" noProof="0" dirty="0">
                <a:ln>
                  <a:noFill/>
                </a:ln>
                <a:solidFill>
                  <a:srgbClr val="000000">
                    <a:lumMod val="50000"/>
                    <a:lumOff val="50000"/>
                  </a:srgbClr>
                </a:solidFill>
                <a:effectLst/>
                <a:uLnTx/>
                <a:uFillTx/>
                <a:latin typeface="Corbel" panose="020B0503020204020204" pitchFamily="34" charset="0"/>
                <a:ea typeface="Times New Roman" panose="02020603050405020304" pitchFamily="18" charset="0"/>
                <a:cs typeface="Arial" panose="020B0604020202020204" pitchFamily="34" charset="0"/>
              </a:rPr>
              <a:t> entre los peatones fallecidos en accidentes de tráfico. </a:t>
            </a:r>
            <a:endParaRPr kumimoji="0" lang="es-ES" sz="28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graphicFrame>
        <p:nvGraphicFramePr>
          <p:cNvPr id="9" name="Gráfico 8">
            <a:extLst>
              <a:ext uri="{FF2B5EF4-FFF2-40B4-BE49-F238E27FC236}">
                <a16:creationId xmlns:a16="http://schemas.microsoft.com/office/drawing/2014/main" id="{9D1BA28B-4B50-4F53-A6C0-EC55BF5CACE0}"/>
              </a:ext>
            </a:extLst>
          </p:cNvPr>
          <p:cNvGraphicFramePr/>
          <p:nvPr>
            <p:extLst>
              <p:ext uri="{D42A27DB-BD31-4B8C-83A1-F6EECF244321}">
                <p14:modId xmlns:p14="http://schemas.microsoft.com/office/powerpoint/2010/main" val="3663190015"/>
              </p:ext>
            </p:extLst>
          </p:nvPr>
        </p:nvGraphicFramePr>
        <p:xfrm>
          <a:off x="1042090" y="1226281"/>
          <a:ext cx="5400040" cy="44460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336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88500" y="290610"/>
            <a:ext cx="10747184" cy="934797"/>
          </a:xfrm>
        </p:spPr>
        <p:txBody>
          <a:bodyPr rtlCol="0">
            <a:normAutofit fontScale="90000"/>
          </a:bodyPr>
          <a:lstStyle/>
          <a:p>
            <a:br>
              <a:rPr lang="es-ES" sz="2700" b="1" dirty="0">
                <a:solidFill>
                  <a:srgbClr val="002060"/>
                </a:solidFill>
              </a:rPr>
            </a:br>
            <a:r>
              <a:rPr lang="es-ES" sz="2700" b="1" dirty="0">
                <a:solidFill>
                  <a:srgbClr val="002060"/>
                </a:solidFill>
              </a:rPr>
              <a:t>ESTUDIO COMPARATIVO</a:t>
            </a:r>
            <a:br>
              <a:rPr lang="es-ES" sz="2700" b="1" dirty="0">
                <a:solidFill>
                  <a:srgbClr val="002060"/>
                </a:solidFill>
              </a:rPr>
            </a:br>
            <a:r>
              <a:rPr lang="es-ES" sz="2200" b="1" dirty="0">
                <a:solidFill>
                  <a:schemeClr val="tx2">
                    <a:lumMod val="50000"/>
                    <a:lumOff val="50000"/>
                  </a:schemeClr>
                </a:solidFill>
              </a:rPr>
              <a:t>EVOLUCIÓN DEL PORCENTAJE DE CONDUCTORES POSITIVOS SEGÚN EL RESULTADO TOXICOLÓGICO</a:t>
            </a:r>
            <a:br>
              <a:rPr lang="es-ES" dirty="0">
                <a:solidFill>
                  <a:schemeClr val="tx2">
                    <a:lumMod val="50000"/>
                    <a:lumOff val="50000"/>
                  </a:schemeClr>
                </a:solidFill>
              </a:rPr>
            </a:br>
            <a:endParaRPr lang="es-ES" b="1" dirty="0">
              <a:solidFill>
                <a:schemeClr val="tx2">
                  <a:lumMod val="50000"/>
                  <a:lumOff val="50000"/>
                </a:schemeClr>
              </a:solidFill>
            </a:endParaRPr>
          </a:p>
        </p:txBody>
      </p:sp>
      <p:sp>
        <p:nvSpPr>
          <p:cNvPr id="8" name="Rectángulo 7">
            <a:extLst>
              <a:ext uri="{FF2B5EF4-FFF2-40B4-BE49-F238E27FC236}">
                <a16:creationId xmlns:a16="http://schemas.microsoft.com/office/drawing/2014/main" id="{C4F20643-FA06-8745-B0FB-D0BB6C55C693}"/>
              </a:ext>
            </a:extLst>
          </p:cNvPr>
          <p:cNvSpPr/>
          <p:nvPr/>
        </p:nvSpPr>
        <p:spPr>
          <a:xfrm>
            <a:off x="0" y="0"/>
            <a:ext cx="12192000" cy="29061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10" name="Imagen 9">
            <a:extLst>
              <a:ext uri="{FF2B5EF4-FFF2-40B4-BE49-F238E27FC236}">
                <a16:creationId xmlns:a16="http://schemas.microsoft.com/office/drawing/2014/main" id="{0E9F13B1-8950-40A4-8C1C-D0B6CF101D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12508" y="6087881"/>
            <a:ext cx="5708650" cy="685800"/>
          </a:xfrm>
          <a:prstGeom prst="rect">
            <a:avLst/>
          </a:prstGeom>
          <a:noFill/>
        </p:spPr>
      </p:pic>
      <p:graphicFrame>
        <p:nvGraphicFramePr>
          <p:cNvPr id="11" name="Gráfico 10">
            <a:extLst>
              <a:ext uri="{FF2B5EF4-FFF2-40B4-BE49-F238E27FC236}">
                <a16:creationId xmlns:a16="http://schemas.microsoft.com/office/drawing/2014/main" id="{B3389952-4E92-429F-9FD8-DE5BDD97AD48}"/>
              </a:ext>
            </a:extLst>
          </p:cNvPr>
          <p:cNvGraphicFramePr/>
          <p:nvPr>
            <p:extLst>
              <p:ext uri="{D42A27DB-BD31-4B8C-83A1-F6EECF244321}">
                <p14:modId xmlns:p14="http://schemas.microsoft.com/office/powerpoint/2010/main" val="2841415669"/>
              </p:ext>
            </p:extLst>
          </p:nvPr>
        </p:nvGraphicFramePr>
        <p:xfrm>
          <a:off x="254895" y="1434507"/>
          <a:ext cx="638767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a:extLst>
              <a:ext uri="{FF2B5EF4-FFF2-40B4-BE49-F238E27FC236}">
                <a16:creationId xmlns:a16="http://schemas.microsoft.com/office/drawing/2014/main" id="{E36D5E73-5BDE-4259-94DF-08475EF1A41F}"/>
              </a:ext>
            </a:extLst>
          </p:cNvPr>
          <p:cNvSpPr txBox="1"/>
          <p:nvPr/>
        </p:nvSpPr>
        <p:spPr>
          <a:xfrm>
            <a:off x="6851560" y="1535381"/>
            <a:ext cx="5085545" cy="4027577"/>
          </a:xfrm>
          <a:prstGeom prst="rect">
            <a:avLst/>
          </a:prstGeom>
          <a:noFill/>
        </p:spPr>
        <p:txBody>
          <a:bodyPr wrap="square">
            <a:spAutoFit/>
          </a:bodyPr>
          <a:lstStyle/>
          <a:p>
            <a:pPr algn="just">
              <a:lnSpc>
                <a:spcPct val="107000"/>
              </a:lnSpc>
              <a:spcAft>
                <a:spcPts val="800"/>
              </a:spcAft>
            </a:pPr>
            <a:r>
              <a:rPr lang="es-ES" sz="2000" dirty="0">
                <a:effectLst/>
                <a:latin typeface="Corbel" panose="020B0503020204020204" pitchFamily="34" charset="0"/>
                <a:ea typeface="Calibri" panose="020F0502020204030204" pitchFamily="34" charset="0"/>
                <a:cs typeface="Times New Roman" panose="02020603050405020304" pitchFamily="18" charset="0"/>
              </a:rPr>
              <a:t>Con relación al </a:t>
            </a:r>
            <a:r>
              <a:rPr lang="es-ES" sz="2000" b="1" dirty="0">
                <a:solidFill>
                  <a:srgbClr val="0070C0"/>
                </a:solidFill>
                <a:effectLst/>
                <a:latin typeface="Corbel" panose="020B0503020204020204" pitchFamily="34" charset="0"/>
                <a:ea typeface="Calibri" panose="020F0502020204030204" pitchFamily="34" charset="0"/>
                <a:cs typeface="Times New Roman" panose="02020603050405020304" pitchFamily="18" charset="0"/>
              </a:rPr>
              <a:t>consumo de alcohol</a:t>
            </a:r>
            <a:r>
              <a:rPr lang="es-ES" sz="2000" dirty="0">
                <a:effectLst/>
                <a:latin typeface="Corbel" panose="020B0503020204020204" pitchFamily="34" charset="0"/>
                <a:ea typeface="Calibri" panose="020F0502020204030204" pitchFamily="34" charset="0"/>
                <a:cs typeface="Times New Roman" panose="02020603050405020304" pitchFamily="18" charset="0"/>
              </a:rPr>
              <a:t>, en este último año se observa un </a:t>
            </a:r>
            <a:r>
              <a:rPr lang="es-ES" sz="2000" b="1" dirty="0">
                <a:solidFill>
                  <a:srgbClr val="0070C0"/>
                </a:solidFill>
                <a:effectLst/>
                <a:latin typeface="Corbel" panose="020B0503020204020204" pitchFamily="34" charset="0"/>
                <a:ea typeface="Calibri" panose="020F0502020204030204" pitchFamily="34" charset="0"/>
                <a:cs typeface="Times New Roman" panose="02020603050405020304" pitchFamily="18" charset="0"/>
              </a:rPr>
              <a:t>incremento del 3,1% </a:t>
            </a:r>
            <a:r>
              <a:rPr lang="es-ES" sz="2000" dirty="0">
                <a:effectLst/>
                <a:latin typeface="Corbel" panose="020B0503020204020204" pitchFamily="34" charset="0"/>
                <a:ea typeface="Calibri" panose="020F0502020204030204" pitchFamily="34" charset="0"/>
                <a:cs typeface="Times New Roman" panose="02020603050405020304" pitchFamily="18" charset="0"/>
              </a:rPr>
              <a:t>en el consumo de alcohol por los conductores fallecidos en accidente de tráfico con respecto al año 2019. Con relación al </a:t>
            </a:r>
            <a:r>
              <a:rPr lang="es-ES" sz="2000" b="1" dirty="0">
                <a:solidFill>
                  <a:srgbClr val="FFC000"/>
                </a:solidFill>
                <a:effectLst/>
                <a:latin typeface="Corbel" panose="020B0503020204020204" pitchFamily="34" charset="0"/>
                <a:ea typeface="Calibri" panose="020F0502020204030204" pitchFamily="34" charset="0"/>
                <a:cs typeface="Times New Roman" panose="02020603050405020304" pitchFamily="18" charset="0"/>
              </a:rPr>
              <a:t>consumo de drogas</a:t>
            </a:r>
            <a:r>
              <a:rPr lang="es-ES" sz="2000" dirty="0">
                <a:effectLst/>
                <a:latin typeface="Corbel" panose="020B0503020204020204" pitchFamily="34" charset="0"/>
                <a:ea typeface="Calibri" panose="020F0502020204030204" pitchFamily="34" charset="0"/>
                <a:cs typeface="Times New Roman" panose="02020603050405020304" pitchFamily="18" charset="0"/>
              </a:rPr>
              <a:t> se observa una tendencia al alza que alcanza un </a:t>
            </a:r>
            <a:r>
              <a:rPr lang="es-ES" sz="2000" b="1" dirty="0">
                <a:solidFill>
                  <a:srgbClr val="FFC000"/>
                </a:solidFill>
                <a:effectLst/>
                <a:latin typeface="Corbel" panose="020B0503020204020204" pitchFamily="34" charset="0"/>
                <a:ea typeface="Calibri" panose="020F0502020204030204" pitchFamily="34" charset="0"/>
                <a:cs typeface="Times New Roman" panose="02020603050405020304" pitchFamily="18" charset="0"/>
              </a:rPr>
              <a:t>incremento del </a:t>
            </a:r>
            <a:r>
              <a:rPr lang="es-ES_tradnl" sz="2000" b="1" dirty="0">
                <a:solidFill>
                  <a:srgbClr val="FFC000"/>
                </a:solidFill>
                <a:effectLst/>
                <a:latin typeface="Corbel" panose="020B0503020204020204" pitchFamily="34" charset="0"/>
                <a:ea typeface="Calibri" panose="020F0502020204030204" pitchFamily="34" charset="0"/>
                <a:cs typeface="Times New Roman" panose="02020603050405020304" pitchFamily="18" charset="0"/>
              </a:rPr>
              <a:t>7,6% en comparación con el año 2010 </a:t>
            </a:r>
            <a:r>
              <a:rPr lang="es-ES_tradnl" sz="2000" dirty="0">
                <a:effectLst/>
                <a:latin typeface="Corbel" panose="020B0503020204020204" pitchFamily="34" charset="0"/>
                <a:ea typeface="Calibri" panose="020F0502020204030204" pitchFamily="34" charset="0"/>
                <a:cs typeface="Times New Roman" panose="02020603050405020304" pitchFamily="18" charset="0"/>
              </a:rPr>
              <a:t>y que se mantiene en los mismos porcentajes (20,1%) que en el año 2019</a:t>
            </a:r>
            <a:r>
              <a:rPr lang="es-ES" sz="2000" dirty="0">
                <a:effectLst/>
                <a:latin typeface="Corbel" panose="020B0503020204020204" pitchFamily="34" charset="0"/>
                <a:ea typeface="Calibri" panose="020F0502020204030204" pitchFamily="34" charset="0"/>
                <a:cs typeface="Times New Roman" panose="02020603050405020304" pitchFamily="18" charset="0"/>
              </a:rPr>
              <a:t>. Por ultimo, con respecto a los </a:t>
            </a:r>
            <a:r>
              <a:rPr lang="es-ES" sz="2000" b="1" dirty="0">
                <a:solidFill>
                  <a:srgbClr val="C00000"/>
                </a:solidFill>
                <a:effectLst/>
                <a:latin typeface="Corbel" panose="020B0503020204020204" pitchFamily="34" charset="0"/>
                <a:ea typeface="Calibri" panose="020F0502020204030204" pitchFamily="34" charset="0"/>
                <a:cs typeface="Times New Roman" panose="02020603050405020304" pitchFamily="18" charset="0"/>
              </a:rPr>
              <a:t>psicofármacos</a:t>
            </a:r>
            <a:r>
              <a:rPr lang="es-ES" sz="2000" dirty="0">
                <a:effectLst/>
                <a:latin typeface="Corbel" panose="020B0503020204020204" pitchFamily="34" charset="0"/>
                <a:ea typeface="Calibri" panose="020F0502020204030204" pitchFamily="34" charset="0"/>
                <a:cs typeface="Times New Roman" panose="02020603050405020304" pitchFamily="18" charset="0"/>
              </a:rPr>
              <a:t> se observa un </a:t>
            </a:r>
            <a:r>
              <a:rPr lang="es-ES" sz="2000" b="1" dirty="0">
                <a:solidFill>
                  <a:srgbClr val="C00000"/>
                </a:solidFill>
                <a:effectLst/>
                <a:latin typeface="Corbel" panose="020B0503020204020204" pitchFamily="34" charset="0"/>
                <a:ea typeface="Calibri" panose="020F0502020204030204" pitchFamily="34" charset="0"/>
                <a:cs typeface="Times New Roman" panose="02020603050405020304" pitchFamily="18" charset="0"/>
              </a:rPr>
              <a:t>ligero aumento (1,0%) con respecto al año 2019. </a:t>
            </a:r>
            <a:endParaRPr lang="es-ES" sz="2000" b="1" dirty="0">
              <a:solidFill>
                <a:srgbClr val="C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27246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49680" y="223184"/>
            <a:ext cx="10888658" cy="929475"/>
          </a:xfrm>
        </p:spPr>
        <p:txBody>
          <a:bodyPr rtlCol="0">
            <a:normAutofit/>
          </a:bodyPr>
          <a:lstStyle/>
          <a:p>
            <a:r>
              <a:rPr lang="es-ES" b="1" dirty="0">
                <a:solidFill>
                  <a:srgbClr val="002060"/>
                </a:solidFill>
              </a:rPr>
              <a:t>ESTUDIO COMPARATIVO </a:t>
            </a:r>
            <a:br>
              <a:rPr lang="es-ES" b="1" dirty="0">
                <a:solidFill>
                  <a:srgbClr val="002060"/>
                </a:solidFill>
              </a:rPr>
            </a:br>
            <a:r>
              <a:rPr lang="es-ES" sz="2400" b="1" dirty="0">
                <a:solidFill>
                  <a:schemeClr val="tx2">
                    <a:lumMod val="50000"/>
                    <a:lumOff val="50000"/>
                  </a:schemeClr>
                </a:solidFill>
              </a:rPr>
              <a:t>EVOLUCIÓN DEL PORCENTAJE DE CONDUCTORES POSITIVOS POR TIPO DE DROGA</a:t>
            </a:r>
            <a:endParaRPr lang="es-ES" b="1" dirty="0">
              <a:solidFill>
                <a:schemeClr val="tx2">
                  <a:lumMod val="50000"/>
                  <a:lumOff val="50000"/>
                </a:schemeClr>
              </a:solidFill>
            </a:endParaRPr>
          </a:p>
        </p:txBody>
      </p:sp>
      <p:sp>
        <p:nvSpPr>
          <p:cNvPr id="8" name="Rectángulo 7">
            <a:extLst>
              <a:ext uri="{FF2B5EF4-FFF2-40B4-BE49-F238E27FC236}">
                <a16:creationId xmlns:a16="http://schemas.microsoft.com/office/drawing/2014/main" id="{91780745-1F87-B146-8D27-B7D4CCAFB6F1}"/>
              </a:ext>
            </a:extLst>
          </p:cNvPr>
          <p:cNvSpPr/>
          <p:nvPr/>
        </p:nvSpPr>
        <p:spPr>
          <a:xfrm>
            <a:off x="0" y="0"/>
            <a:ext cx="12192000" cy="29061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10" name="Imagen 9">
            <a:extLst>
              <a:ext uri="{FF2B5EF4-FFF2-40B4-BE49-F238E27FC236}">
                <a16:creationId xmlns:a16="http://schemas.microsoft.com/office/drawing/2014/main" id="{11CA86AA-87B1-4574-A7FE-2028004413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41675" y="6094321"/>
            <a:ext cx="5708650" cy="685800"/>
          </a:xfrm>
          <a:prstGeom prst="rect">
            <a:avLst/>
          </a:prstGeom>
          <a:noFill/>
        </p:spPr>
      </p:pic>
      <p:graphicFrame>
        <p:nvGraphicFramePr>
          <p:cNvPr id="11" name="Gráfico 10">
            <a:extLst>
              <a:ext uri="{FF2B5EF4-FFF2-40B4-BE49-F238E27FC236}">
                <a16:creationId xmlns:a16="http://schemas.microsoft.com/office/drawing/2014/main" id="{7E52F8A1-CC5C-4A37-B160-72CFBB01475B}"/>
              </a:ext>
            </a:extLst>
          </p:cNvPr>
          <p:cNvGraphicFramePr/>
          <p:nvPr>
            <p:extLst>
              <p:ext uri="{D42A27DB-BD31-4B8C-83A1-F6EECF244321}">
                <p14:modId xmlns:p14="http://schemas.microsoft.com/office/powerpoint/2010/main" val="900210948"/>
              </p:ext>
            </p:extLst>
          </p:nvPr>
        </p:nvGraphicFramePr>
        <p:xfrm>
          <a:off x="283337" y="1139780"/>
          <a:ext cx="7205728" cy="4795436"/>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a:extLst>
              <a:ext uri="{FF2B5EF4-FFF2-40B4-BE49-F238E27FC236}">
                <a16:creationId xmlns:a16="http://schemas.microsoft.com/office/drawing/2014/main" id="{7A129B6A-1690-40CF-9D17-25712418888E}"/>
              </a:ext>
            </a:extLst>
          </p:cNvPr>
          <p:cNvSpPr txBox="1"/>
          <p:nvPr/>
        </p:nvSpPr>
        <p:spPr>
          <a:xfrm>
            <a:off x="7624292" y="1805530"/>
            <a:ext cx="4284371" cy="3368936"/>
          </a:xfrm>
          <a:prstGeom prst="rect">
            <a:avLst/>
          </a:prstGeom>
          <a:noFill/>
        </p:spPr>
        <p:txBody>
          <a:bodyPr wrap="square">
            <a:spAutoFit/>
          </a:bodyPr>
          <a:lstStyle/>
          <a:p>
            <a:pPr algn="just">
              <a:lnSpc>
                <a:spcPct val="107000"/>
              </a:lnSpc>
              <a:spcAft>
                <a:spcPts val="800"/>
              </a:spcAft>
            </a:pPr>
            <a:r>
              <a:rPr lang="es-ES" sz="2000" dirty="0">
                <a:effectLst/>
                <a:latin typeface="Corbel" panose="020B0503020204020204" pitchFamily="34" charset="0"/>
                <a:ea typeface="Calibri" panose="020F0502020204030204" pitchFamily="34" charset="0"/>
                <a:cs typeface="Times New Roman" panose="02020603050405020304" pitchFamily="18" charset="0"/>
              </a:rPr>
              <a:t>Desde 2016 se observa una marcada </a:t>
            </a:r>
            <a:r>
              <a:rPr lang="es-ES" sz="2000" b="1" dirty="0">
                <a:effectLst/>
                <a:latin typeface="Corbel" panose="020B0503020204020204" pitchFamily="34" charset="0"/>
                <a:ea typeface="Calibri" panose="020F0502020204030204" pitchFamily="34" charset="0"/>
                <a:cs typeface="Times New Roman" panose="02020603050405020304" pitchFamily="18" charset="0"/>
              </a:rPr>
              <a:t>tendencia al alza en el consumo </a:t>
            </a:r>
            <a:r>
              <a:rPr lang="es-ES" sz="2000" dirty="0">
                <a:effectLst/>
                <a:latin typeface="Corbel" panose="020B0503020204020204" pitchFamily="34" charset="0"/>
                <a:ea typeface="Calibri" panose="020F0502020204030204" pitchFamily="34" charset="0"/>
                <a:cs typeface="Times New Roman" panose="02020603050405020304" pitchFamily="18" charset="0"/>
              </a:rPr>
              <a:t>de </a:t>
            </a:r>
            <a:r>
              <a:rPr lang="es-ES" sz="2000" b="1" dirty="0">
                <a:solidFill>
                  <a:srgbClr val="006600"/>
                </a:solidFill>
                <a:effectLst/>
                <a:latin typeface="Corbel" panose="020B0503020204020204" pitchFamily="34" charset="0"/>
                <a:ea typeface="Calibri" panose="020F0502020204030204" pitchFamily="34" charset="0"/>
                <a:cs typeface="Times New Roman" panose="02020603050405020304" pitchFamily="18" charset="0"/>
              </a:rPr>
              <a:t>cannabis</a:t>
            </a:r>
            <a:r>
              <a:rPr lang="es-ES" sz="2000" dirty="0">
                <a:effectLst/>
                <a:latin typeface="Corbel" panose="020B0503020204020204" pitchFamily="34" charset="0"/>
                <a:ea typeface="Calibri" panose="020F0502020204030204" pitchFamily="34" charset="0"/>
                <a:cs typeface="Times New Roman" panose="02020603050405020304" pitchFamily="18" charset="0"/>
              </a:rPr>
              <a:t> y </a:t>
            </a:r>
            <a:r>
              <a:rPr lang="es-ES" sz="2000" dirty="0">
                <a:solidFill>
                  <a:srgbClr val="C00000"/>
                </a:solidFill>
                <a:effectLst/>
                <a:latin typeface="Corbel" panose="020B0503020204020204" pitchFamily="34" charset="0"/>
                <a:ea typeface="Calibri" panose="020F0502020204030204" pitchFamily="34" charset="0"/>
                <a:cs typeface="Times New Roman" panose="02020603050405020304" pitchFamily="18" charset="0"/>
              </a:rPr>
              <a:t>cocaína</a:t>
            </a:r>
            <a:r>
              <a:rPr lang="es-ES" sz="2000" dirty="0">
                <a:effectLst/>
                <a:latin typeface="Corbel" panose="020B0503020204020204" pitchFamily="34" charset="0"/>
                <a:ea typeface="Calibri" panose="020F0502020204030204" pitchFamily="34" charset="0"/>
                <a:cs typeface="Times New Roman" panose="02020603050405020304" pitchFamily="18" charset="0"/>
              </a:rPr>
              <a:t> entre los conductores fallecidos en accidente de tráfico. Un incremento en ese periodo (2016-2020) del </a:t>
            </a:r>
            <a:r>
              <a:rPr lang="es-ES" sz="2000" b="1" dirty="0">
                <a:solidFill>
                  <a:srgbClr val="C00000"/>
                </a:solidFill>
                <a:effectLst/>
                <a:latin typeface="Corbel" panose="020B0503020204020204" pitchFamily="34" charset="0"/>
                <a:ea typeface="Calibri" panose="020F0502020204030204" pitchFamily="34" charset="0"/>
                <a:cs typeface="Times New Roman" panose="02020603050405020304" pitchFamily="18" charset="0"/>
              </a:rPr>
              <a:t>5,7%</a:t>
            </a:r>
            <a:r>
              <a:rPr lang="es-ES" sz="2000" b="1" dirty="0">
                <a:effectLst/>
                <a:latin typeface="Corbel" panose="020B0503020204020204" pitchFamily="34" charset="0"/>
                <a:ea typeface="Calibri" panose="020F0502020204030204" pitchFamily="34" charset="0"/>
                <a:cs typeface="Times New Roman" panose="02020603050405020304" pitchFamily="18" charset="0"/>
              </a:rPr>
              <a:t> en el caso de la </a:t>
            </a:r>
            <a:r>
              <a:rPr lang="es-ES" sz="2000" b="1" dirty="0">
                <a:solidFill>
                  <a:srgbClr val="C00000"/>
                </a:solidFill>
                <a:effectLst/>
                <a:latin typeface="Corbel" panose="020B0503020204020204" pitchFamily="34" charset="0"/>
                <a:ea typeface="Calibri" panose="020F0502020204030204" pitchFamily="34" charset="0"/>
                <a:cs typeface="Times New Roman" panose="02020603050405020304" pitchFamily="18" charset="0"/>
              </a:rPr>
              <a:t>cocaína</a:t>
            </a:r>
            <a:r>
              <a:rPr lang="es-ES" sz="2000" b="1" dirty="0">
                <a:effectLst/>
                <a:latin typeface="Corbel" panose="020B0503020204020204" pitchFamily="34" charset="0"/>
                <a:ea typeface="Calibri" panose="020F0502020204030204" pitchFamily="34" charset="0"/>
                <a:cs typeface="Times New Roman" panose="02020603050405020304" pitchFamily="18" charset="0"/>
              </a:rPr>
              <a:t> </a:t>
            </a:r>
            <a:r>
              <a:rPr lang="es-ES" sz="2000" dirty="0">
                <a:effectLst/>
                <a:latin typeface="Corbel" panose="020B0503020204020204" pitchFamily="34" charset="0"/>
                <a:ea typeface="Calibri" panose="020F0502020204030204" pitchFamily="34" charset="0"/>
                <a:cs typeface="Times New Roman" panose="02020603050405020304" pitchFamily="18" charset="0"/>
              </a:rPr>
              <a:t>y de un </a:t>
            </a:r>
            <a:r>
              <a:rPr lang="es-ES" sz="2000" b="1" dirty="0">
                <a:solidFill>
                  <a:srgbClr val="006600"/>
                </a:solidFill>
                <a:effectLst/>
                <a:latin typeface="Corbel" panose="020B0503020204020204" pitchFamily="34" charset="0"/>
                <a:ea typeface="Calibri" panose="020F0502020204030204" pitchFamily="34" charset="0"/>
                <a:cs typeface="Times New Roman" panose="02020603050405020304" pitchFamily="18" charset="0"/>
              </a:rPr>
              <a:t>3,9%</a:t>
            </a:r>
            <a:r>
              <a:rPr lang="es-ES" sz="2000" b="1" dirty="0">
                <a:effectLst/>
                <a:latin typeface="Corbel" panose="020B0503020204020204" pitchFamily="34" charset="0"/>
                <a:ea typeface="Calibri" panose="020F0502020204030204" pitchFamily="34" charset="0"/>
                <a:cs typeface="Times New Roman" panose="02020603050405020304" pitchFamily="18" charset="0"/>
              </a:rPr>
              <a:t> en el caso del </a:t>
            </a:r>
            <a:r>
              <a:rPr lang="es-ES" sz="2000" b="1" dirty="0">
                <a:solidFill>
                  <a:srgbClr val="006600"/>
                </a:solidFill>
                <a:effectLst/>
                <a:latin typeface="Corbel" panose="020B0503020204020204" pitchFamily="34" charset="0"/>
                <a:ea typeface="Calibri" panose="020F0502020204030204" pitchFamily="34" charset="0"/>
                <a:cs typeface="Times New Roman" panose="02020603050405020304" pitchFamily="18" charset="0"/>
              </a:rPr>
              <a:t>cannabis</a:t>
            </a:r>
            <a:r>
              <a:rPr lang="es-ES" sz="2000" dirty="0">
                <a:effectLst/>
                <a:latin typeface="Corbel" panose="020B0503020204020204" pitchFamily="34" charset="0"/>
                <a:ea typeface="Calibri" panose="020F0502020204030204" pitchFamily="34" charset="0"/>
                <a:cs typeface="Times New Roman" panose="02020603050405020304" pitchFamily="18" charset="0"/>
              </a:rPr>
              <a:t>, cuyo consumo disminuye durante 2020 con respecto a 2019 solo un 0,6%.</a:t>
            </a:r>
            <a:endParaRPr lang="es-ES" sz="2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367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B210024-7385-3249-B72C-E4A1741B9676}"/>
              </a:ext>
            </a:extLst>
          </p:cNvPr>
          <p:cNvSpPr/>
          <p:nvPr/>
        </p:nvSpPr>
        <p:spPr>
          <a:xfrm>
            <a:off x="3425419" y="1"/>
            <a:ext cx="5740884" cy="3428999"/>
          </a:xfrm>
          <a:prstGeom prst="rect">
            <a:avLst/>
          </a:prstGeom>
          <a:pattFill prst="ltHorz">
            <a:fgClr>
              <a:srgbClr val="C00000"/>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5" name="Título 1">
            <a:extLst>
              <a:ext uri="{FF2B5EF4-FFF2-40B4-BE49-F238E27FC236}">
                <a16:creationId xmlns:a16="http://schemas.microsoft.com/office/drawing/2014/main" id="{5233394A-E3BA-1346-9624-7FEA0BEADF49}"/>
              </a:ext>
            </a:extLst>
          </p:cNvPr>
          <p:cNvSpPr txBox="1">
            <a:spLocks/>
          </p:cNvSpPr>
          <p:nvPr/>
        </p:nvSpPr>
        <p:spPr bwMode="black">
          <a:xfrm>
            <a:off x="3425421" y="3429000"/>
            <a:ext cx="5740882" cy="810129"/>
          </a:xfrm>
          <a:prstGeom prst="rect">
            <a:avLst/>
          </a:prstGeom>
          <a:solidFill>
            <a:schemeClr val="bg2"/>
          </a:solidFill>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r>
              <a:rPr lang="es-ES" dirty="0">
                <a:solidFill>
                  <a:srgbClr val="C00000"/>
                </a:solidFill>
              </a:rPr>
              <a:t>CONSIDERACIONES FINALES</a:t>
            </a:r>
          </a:p>
        </p:txBody>
      </p:sp>
    </p:spTree>
    <p:extLst>
      <p:ext uri="{BB962C8B-B14F-4D97-AF65-F5344CB8AC3E}">
        <p14:creationId xmlns:p14="http://schemas.microsoft.com/office/powerpoint/2010/main" val="302971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80148" y="294459"/>
            <a:ext cx="9628632" cy="917848"/>
          </a:xfrm>
        </p:spPr>
        <p:txBody>
          <a:bodyPr rtlCol="0">
            <a:normAutofit/>
          </a:bodyPr>
          <a:lstStyle/>
          <a:p>
            <a:pPr rtl="0"/>
            <a:r>
              <a:rPr lang="es-ES" b="1" dirty="0">
                <a:solidFill>
                  <a:srgbClr val="C00000"/>
                </a:solidFill>
              </a:rPr>
              <a:t>CONSIDERACIONES FINALES</a:t>
            </a:r>
            <a:br>
              <a:rPr lang="es-ES" b="1" dirty="0">
                <a:solidFill>
                  <a:srgbClr val="C00000"/>
                </a:solidFill>
              </a:rPr>
            </a:br>
            <a:r>
              <a:rPr lang="es-ES" sz="2400" b="1" dirty="0">
                <a:solidFill>
                  <a:schemeClr val="tx2">
                    <a:lumMod val="50000"/>
                    <a:lumOff val="50000"/>
                  </a:schemeClr>
                </a:solidFill>
              </a:rPr>
              <a:t>CONDUCTORES</a:t>
            </a:r>
            <a:endParaRPr lang="es-ES" b="1" dirty="0">
              <a:solidFill>
                <a:schemeClr val="tx2">
                  <a:lumMod val="50000"/>
                  <a:lumOff val="50000"/>
                </a:schemeClr>
              </a:solidFill>
            </a:endParaRPr>
          </a:p>
        </p:txBody>
      </p:sp>
      <p:sp>
        <p:nvSpPr>
          <p:cNvPr id="9" name="Marcador de posición de contenido 2">
            <a:extLst>
              <a:ext uri="{FF2B5EF4-FFF2-40B4-BE49-F238E27FC236}">
                <a16:creationId xmlns:a16="http://schemas.microsoft.com/office/drawing/2014/main" id="{12D69E62-2C36-4C67-9F89-EDD29132088A}"/>
              </a:ext>
            </a:extLst>
          </p:cNvPr>
          <p:cNvSpPr>
            <a:spLocks noGrp="1"/>
          </p:cNvSpPr>
          <p:nvPr>
            <p:ph idx="1"/>
          </p:nvPr>
        </p:nvSpPr>
        <p:spPr>
          <a:xfrm>
            <a:off x="629292" y="1287985"/>
            <a:ext cx="10930358" cy="1508717"/>
          </a:xfrm>
          <a:solidFill>
            <a:schemeClr val="bg2"/>
          </a:solidFill>
          <a:effectLst>
            <a:outerShdw blurRad="50800" dist="38100" dir="2700000" algn="tl" rotWithShape="0">
              <a:prstClr val="black">
                <a:alpha val="40000"/>
              </a:prstClr>
            </a:outerShdw>
          </a:effectLst>
        </p:spPr>
        <p:txBody>
          <a:bodyPr rtlCol="0">
            <a:noAutofit/>
          </a:bodyPr>
          <a:lstStyle/>
          <a:p>
            <a:pPr algn="just"/>
            <a:r>
              <a:rPr lang="es-ES_tradnl" sz="2400" dirty="0">
                <a:solidFill>
                  <a:schemeClr val="tx2">
                    <a:lumMod val="50000"/>
                    <a:lumOff val="50000"/>
                  </a:schemeClr>
                </a:solidFill>
                <a:ea typeface="Times New Roman" panose="02020603050405020304" pitchFamily="18" charset="0"/>
                <a:cs typeface="Arial" panose="020B0604020202020204" pitchFamily="34" charset="0"/>
              </a:rPr>
              <a:t>Se detecta un </a:t>
            </a:r>
            <a:r>
              <a:rPr lang="es-ES_tradnl" sz="2400" b="1" dirty="0">
                <a:solidFill>
                  <a:srgbClr val="C00000"/>
                </a:solidFill>
                <a:ea typeface="Times New Roman" panose="02020603050405020304" pitchFamily="18" charset="0"/>
                <a:cs typeface="Arial" panose="020B0604020202020204" pitchFamily="34" charset="0"/>
              </a:rPr>
              <a:t>aumento en el  consumo de alcohol, drogas de abuso y psicofármacos</a:t>
            </a:r>
            <a:r>
              <a:rPr lang="es-ES_tradnl" sz="2400" b="1" dirty="0">
                <a:solidFill>
                  <a:schemeClr val="tx2">
                    <a:lumMod val="50000"/>
                    <a:lumOff val="50000"/>
                  </a:schemeClr>
                </a:solidFill>
                <a:ea typeface="Times New Roman" panose="02020603050405020304" pitchFamily="18" charset="0"/>
                <a:cs typeface="Arial" panose="020B0604020202020204" pitchFamily="34" charset="0"/>
              </a:rPr>
              <a:t> </a:t>
            </a:r>
            <a:r>
              <a:rPr lang="es-ES_tradnl" sz="2400" dirty="0">
                <a:solidFill>
                  <a:schemeClr val="tx2">
                    <a:lumMod val="50000"/>
                    <a:lumOff val="50000"/>
                  </a:schemeClr>
                </a:solidFill>
                <a:ea typeface="Times New Roman" panose="02020603050405020304" pitchFamily="18" charset="0"/>
                <a:cs typeface="Arial" panose="020B0604020202020204" pitchFamily="34" charset="0"/>
              </a:rPr>
              <a:t>entre los conductores fallecidos en accidentes de tráfico durante el año 2020. Andalucía presenta tasas de consumo por encima de la media nacional, mientras que Cataluña presenta una tasa por debajo de la media nacional</a:t>
            </a:r>
            <a:endParaRPr lang="es-ES" sz="2400" dirty="0">
              <a:solidFill>
                <a:schemeClr val="tx2">
                  <a:lumMod val="50000"/>
                  <a:lumOff val="50000"/>
                </a:schemeClr>
              </a:solidFill>
            </a:endParaRPr>
          </a:p>
        </p:txBody>
      </p:sp>
      <p:sp>
        <p:nvSpPr>
          <p:cNvPr id="10" name="Marcador de posición de contenido 2">
            <a:extLst>
              <a:ext uri="{FF2B5EF4-FFF2-40B4-BE49-F238E27FC236}">
                <a16:creationId xmlns:a16="http://schemas.microsoft.com/office/drawing/2014/main" id="{50280D57-89CF-45A1-BEC9-20F5D4A219AB}"/>
              </a:ext>
            </a:extLst>
          </p:cNvPr>
          <p:cNvSpPr txBox="1">
            <a:spLocks/>
          </p:cNvSpPr>
          <p:nvPr/>
        </p:nvSpPr>
        <p:spPr>
          <a:xfrm>
            <a:off x="629285" y="2917198"/>
            <a:ext cx="10930357" cy="785478"/>
          </a:xfrm>
          <a:prstGeom prst="rect">
            <a:avLst/>
          </a:prstGeom>
          <a:solidFill>
            <a:schemeClr val="bg2">
              <a:lumMod val="95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algn="just">
              <a:spcAft>
                <a:spcPts val="1000"/>
              </a:spcAft>
            </a:pPr>
            <a:r>
              <a:rPr lang="es-ES_tradnl" sz="2400" b="1" dirty="0">
                <a:solidFill>
                  <a:srgbClr val="C00000"/>
                </a:solidFill>
                <a:ea typeface="Times New Roman" panose="02020603050405020304" pitchFamily="18" charset="0"/>
              </a:rPr>
              <a:t>El alcohol sigue siendo la sustancia más consumida </a:t>
            </a:r>
            <a:r>
              <a:rPr lang="es-ES_tradnl" sz="2400" dirty="0">
                <a:solidFill>
                  <a:schemeClr val="tx2">
                    <a:lumMod val="50000"/>
                    <a:lumOff val="50000"/>
                  </a:schemeClr>
                </a:solidFill>
                <a:ea typeface="Times New Roman" panose="02020603050405020304" pitchFamily="18" charset="0"/>
              </a:rPr>
              <a:t>por los conductores fallecidos, seguido de la cocaína y el cannabis y en tercer lugar los psicofármacos.</a:t>
            </a:r>
            <a:endParaRPr lang="es-ES" sz="2400" dirty="0">
              <a:solidFill>
                <a:schemeClr val="tx2">
                  <a:lumMod val="50000"/>
                  <a:lumOff val="50000"/>
                </a:schemeClr>
              </a:solidFill>
              <a:ea typeface="Times New Roman" panose="02020603050405020304" pitchFamily="18" charset="0"/>
            </a:endParaRPr>
          </a:p>
        </p:txBody>
      </p:sp>
      <p:sp>
        <p:nvSpPr>
          <p:cNvPr id="11" name="Marcador de posición de contenido 2">
            <a:extLst>
              <a:ext uri="{FF2B5EF4-FFF2-40B4-BE49-F238E27FC236}">
                <a16:creationId xmlns:a16="http://schemas.microsoft.com/office/drawing/2014/main" id="{48583BB9-C77A-471C-84AA-CDA35666EF7C}"/>
              </a:ext>
            </a:extLst>
          </p:cNvPr>
          <p:cNvSpPr txBox="1">
            <a:spLocks/>
          </p:cNvSpPr>
          <p:nvPr/>
        </p:nvSpPr>
        <p:spPr>
          <a:xfrm>
            <a:off x="629285" y="4805751"/>
            <a:ext cx="10930358" cy="832541"/>
          </a:xfrm>
          <a:prstGeom prst="rect">
            <a:avLst/>
          </a:prstGeom>
          <a:solidFill>
            <a:schemeClr val="bg2">
              <a:lumMod val="95000"/>
            </a:schemeClr>
          </a:solidFill>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algn="just">
              <a:spcAft>
                <a:spcPts val="1000"/>
              </a:spcAft>
              <a:tabLst>
                <a:tab pos="228600" algn="l"/>
              </a:tabLst>
            </a:pPr>
            <a:r>
              <a:rPr lang="es-ES_tradnl" sz="2400" dirty="0">
                <a:solidFill>
                  <a:schemeClr val="tx2">
                    <a:lumMod val="50000"/>
                    <a:lumOff val="50000"/>
                  </a:schemeClr>
                </a:solidFill>
                <a:ea typeface="Times New Roman" panose="02020603050405020304" pitchFamily="18" charset="0"/>
              </a:rPr>
              <a:t>De forma mayoritaria los conductores con resultados toxicológicos positivos conducían un </a:t>
            </a:r>
            <a:r>
              <a:rPr lang="es-ES_tradnl" sz="2400" b="1" dirty="0">
                <a:solidFill>
                  <a:srgbClr val="C00000"/>
                </a:solidFill>
                <a:ea typeface="Times New Roman" panose="02020603050405020304" pitchFamily="18" charset="0"/>
              </a:rPr>
              <a:t>turismo o una motocicleta o ciclomotor</a:t>
            </a:r>
            <a:r>
              <a:rPr lang="es-ES_tradnl" sz="2400" dirty="0">
                <a:solidFill>
                  <a:schemeClr val="tx2">
                    <a:lumMod val="50000"/>
                    <a:lumOff val="50000"/>
                  </a:schemeClr>
                </a:solidFill>
                <a:ea typeface="Times New Roman" panose="02020603050405020304" pitchFamily="18" charset="0"/>
              </a:rPr>
              <a:t>.</a:t>
            </a:r>
            <a:endParaRPr lang="es-ES" sz="2400" dirty="0">
              <a:solidFill>
                <a:schemeClr val="tx2">
                  <a:lumMod val="50000"/>
                  <a:lumOff val="50000"/>
                </a:schemeClr>
              </a:solidFill>
              <a:ea typeface="Times New Roman" panose="02020603050405020304" pitchFamily="18" charset="0"/>
            </a:endParaRPr>
          </a:p>
        </p:txBody>
      </p:sp>
      <p:sp>
        <p:nvSpPr>
          <p:cNvPr id="12" name="Marcador de posición de contenido 2">
            <a:extLst>
              <a:ext uri="{FF2B5EF4-FFF2-40B4-BE49-F238E27FC236}">
                <a16:creationId xmlns:a16="http://schemas.microsoft.com/office/drawing/2014/main" id="{47A4A0D4-F4AE-489D-84EA-E57F93FC977C}"/>
              </a:ext>
            </a:extLst>
          </p:cNvPr>
          <p:cNvSpPr txBox="1">
            <a:spLocks/>
          </p:cNvSpPr>
          <p:nvPr/>
        </p:nvSpPr>
        <p:spPr>
          <a:xfrm>
            <a:off x="630821" y="3899777"/>
            <a:ext cx="10930357" cy="837697"/>
          </a:xfrm>
          <a:prstGeom prst="rect">
            <a:avLst/>
          </a:prstGeom>
          <a:solidFill>
            <a:schemeClr val="bg2"/>
          </a:solidFill>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r>
              <a:rPr lang="es-ES_tradnl" sz="2400" dirty="0">
                <a:solidFill>
                  <a:schemeClr val="tx2">
                    <a:lumMod val="50000"/>
                    <a:lumOff val="50000"/>
                  </a:schemeClr>
                </a:solidFill>
              </a:rPr>
              <a:t>Los conductores fallecidos con resultados toxicológicos positivos fueron </a:t>
            </a:r>
            <a:r>
              <a:rPr lang="es-ES_tradnl" sz="2400" b="1" dirty="0">
                <a:solidFill>
                  <a:srgbClr val="C00000"/>
                </a:solidFill>
              </a:rPr>
              <a:t>hombres en el 95% de los casos</a:t>
            </a:r>
            <a:r>
              <a:rPr lang="es-ES_tradnl" sz="2400" dirty="0">
                <a:solidFill>
                  <a:srgbClr val="C00000"/>
                </a:solidFill>
              </a:rPr>
              <a:t> </a:t>
            </a:r>
            <a:r>
              <a:rPr lang="es-ES_tradnl" sz="2400" dirty="0">
                <a:solidFill>
                  <a:schemeClr val="tx2">
                    <a:lumMod val="50000"/>
                    <a:lumOff val="50000"/>
                  </a:schemeClr>
                </a:solidFill>
              </a:rPr>
              <a:t>y solo el 5% correspondió a mujeres.</a:t>
            </a:r>
            <a:endParaRPr lang="es-ES" sz="2400" dirty="0">
              <a:solidFill>
                <a:schemeClr val="tx2">
                  <a:lumMod val="50000"/>
                  <a:lumOff val="50000"/>
                </a:schemeClr>
              </a:solidFill>
            </a:endParaRPr>
          </a:p>
        </p:txBody>
      </p:sp>
      <p:sp>
        <p:nvSpPr>
          <p:cNvPr id="14" name="Marcador de posición de contenido 2">
            <a:extLst>
              <a:ext uri="{FF2B5EF4-FFF2-40B4-BE49-F238E27FC236}">
                <a16:creationId xmlns:a16="http://schemas.microsoft.com/office/drawing/2014/main" id="{C9F90931-D958-43A5-A8E3-245DD76EEC24}"/>
              </a:ext>
            </a:extLst>
          </p:cNvPr>
          <p:cNvSpPr txBox="1">
            <a:spLocks/>
          </p:cNvSpPr>
          <p:nvPr/>
        </p:nvSpPr>
        <p:spPr>
          <a:xfrm>
            <a:off x="629285" y="5747840"/>
            <a:ext cx="10930357" cy="993527"/>
          </a:xfrm>
          <a:prstGeom prst="rect">
            <a:avLst/>
          </a:prstGeom>
          <a:solidFill>
            <a:schemeClr val="bg2"/>
          </a:solidFill>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algn="just">
              <a:spcAft>
                <a:spcPts val="1000"/>
              </a:spcAft>
              <a:tabLst>
                <a:tab pos="228600" algn="l"/>
              </a:tabLst>
            </a:pPr>
            <a:r>
              <a:rPr lang="es-ES" sz="2400" dirty="0">
                <a:solidFill>
                  <a:schemeClr val="tx2">
                    <a:lumMod val="50000"/>
                    <a:lumOff val="50000"/>
                  </a:schemeClr>
                </a:solidFill>
                <a:ea typeface="Times New Roman" panose="02020603050405020304" pitchFamily="18" charset="0"/>
              </a:rPr>
              <a:t>La franja de edad mayoritaria de los conductores con resultados toxicológicos positivos fue </a:t>
            </a:r>
            <a:r>
              <a:rPr lang="es-ES" sz="2400" dirty="0">
                <a:solidFill>
                  <a:srgbClr val="C00000"/>
                </a:solidFill>
                <a:ea typeface="Times New Roman" panose="02020603050405020304" pitchFamily="18" charset="0"/>
              </a:rPr>
              <a:t>de </a:t>
            </a:r>
            <a:r>
              <a:rPr lang="es-ES" sz="2400" b="1" dirty="0">
                <a:solidFill>
                  <a:srgbClr val="C00000"/>
                </a:solidFill>
                <a:ea typeface="Times New Roman" panose="02020603050405020304" pitchFamily="18" charset="0"/>
              </a:rPr>
              <a:t>25 a 54 años</a:t>
            </a:r>
            <a:r>
              <a:rPr lang="es-ES" sz="2400" dirty="0">
                <a:solidFill>
                  <a:schemeClr val="tx2">
                    <a:lumMod val="50000"/>
                    <a:lumOff val="50000"/>
                  </a:schemeClr>
                </a:solidFill>
                <a:ea typeface="Times New Roman" panose="02020603050405020304" pitchFamily="18" charset="0"/>
              </a:rPr>
              <a:t>.</a:t>
            </a:r>
          </a:p>
        </p:txBody>
      </p:sp>
      <p:sp>
        <p:nvSpPr>
          <p:cNvPr id="17" name="Rectángulo 16">
            <a:extLst>
              <a:ext uri="{FF2B5EF4-FFF2-40B4-BE49-F238E27FC236}">
                <a16:creationId xmlns:a16="http://schemas.microsoft.com/office/drawing/2014/main" id="{ECBDC031-E06C-2A48-943E-5BB1475AF608}"/>
              </a:ext>
            </a:extLst>
          </p:cNvPr>
          <p:cNvSpPr/>
          <p:nvPr/>
        </p:nvSpPr>
        <p:spPr>
          <a:xfrm>
            <a:off x="0" y="43559"/>
            <a:ext cx="12192000" cy="290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218882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0" grpId="0" animBg="1"/>
      <p:bldP spid="11" grpId="0" animBg="1"/>
      <p:bldP spid="12"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80158" y="306636"/>
            <a:ext cx="9628632" cy="718513"/>
          </a:xfrm>
        </p:spPr>
        <p:txBody>
          <a:bodyPr rtlCol="0">
            <a:normAutofit fontScale="90000"/>
          </a:bodyPr>
          <a:lstStyle/>
          <a:p>
            <a:pPr rtl="0"/>
            <a:r>
              <a:rPr lang="es-ES" b="1" dirty="0">
                <a:solidFill>
                  <a:srgbClr val="C00000"/>
                </a:solidFill>
              </a:rPr>
              <a:t>CONSIDERACIONES FINALES</a:t>
            </a:r>
            <a:br>
              <a:rPr lang="es-ES" b="1" dirty="0">
                <a:solidFill>
                  <a:srgbClr val="C00000"/>
                </a:solidFill>
              </a:rPr>
            </a:br>
            <a:r>
              <a:rPr lang="es-ES" sz="2400" b="1" dirty="0">
                <a:solidFill>
                  <a:schemeClr val="tx2">
                    <a:lumMod val="50000"/>
                    <a:lumOff val="50000"/>
                  </a:schemeClr>
                </a:solidFill>
              </a:rPr>
              <a:t>CONDUCTORES</a:t>
            </a:r>
            <a:endParaRPr lang="es-ES" b="1" dirty="0">
              <a:solidFill>
                <a:schemeClr val="tx2">
                  <a:lumMod val="50000"/>
                  <a:lumOff val="50000"/>
                </a:schemeClr>
              </a:solidFill>
            </a:endParaRPr>
          </a:p>
        </p:txBody>
      </p:sp>
      <p:sp>
        <p:nvSpPr>
          <p:cNvPr id="9" name="Marcador de posición de contenido 2">
            <a:extLst>
              <a:ext uri="{FF2B5EF4-FFF2-40B4-BE49-F238E27FC236}">
                <a16:creationId xmlns:a16="http://schemas.microsoft.com/office/drawing/2014/main" id="{12D69E62-2C36-4C67-9F89-EDD29132088A}"/>
              </a:ext>
            </a:extLst>
          </p:cNvPr>
          <p:cNvSpPr>
            <a:spLocks noGrp="1"/>
          </p:cNvSpPr>
          <p:nvPr>
            <p:ph idx="1"/>
          </p:nvPr>
        </p:nvSpPr>
        <p:spPr>
          <a:xfrm>
            <a:off x="629295" y="1123907"/>
            <a:ext cx="10930358" cy="1353991"/>
          </a:xfrm>
          <a:solidFill>
            <a:schemeClr val="bg2"/>
          </a:solidFill>
          <a:effectLst>
            <a:outerShdw blurRad="50800" dist="38100" dir="2700000" algn="tl" rotWithShape="0">
              <a:prstClr val="black">
                <a:alpha val="40000"/>
              </a:prstClr>
            </a:outerShdw>
          </a:effectLst>
        </p:spPr>
        <p:txBody>
          <a:bodyPr rtlCol="0">
            <a:noAutofit/>
          </a:bodyPr>
          <a:lstStyle/>
          <a:p>
            <a:pPr algn="just"/>
            <a:r>
              <a:rPr lang="es-ES_tradnl" sz="2000" dirty="0">
                <a:solidFill>
                  <a:schemeClr val="tx2">
                    <a:lumMod val="50000"/>
                    <a:lumOff val="50000"/>
                  </a:schemeClr>
                </a:solidFill>
                <a:latin typeface="Corbel" panose="020B0503020204020204" pitchFamily="34" charset="0"/>
                <a:ea typeface="Times New Roman" panose="02020603050405020304" pitchFamily="18" charset="0"/>
                <a:cs typeface="Arial" panose="020B0604020202020204" pitchFamily="34" charset="0"/>
              </a:rPr>
              <a:t>En los datos globales de todo el territorio nacional así como en Andalucía, </a:t>
            </a:r>
            <a:r>
              <a:rPr lang="es-ES_tradnl" sz="2000" b="1" dirty="0">
                <a:solidFill>
                  <a:srgbClr val="C00000"/>
                </a:solidFill>
                <a:latin typeface="Corbel" panose="020B0503020204020204" pitchFamily="34" charset="0"/>
                <a:ea typeface="Times New Roman" panose="02020603050405020304" pitchFamily="18" charset="0"/>
                <a:cs typeface="Arial" panose="020B0604020202020204" pitchFamily="34" charset="0"/>
              </a:rPr>
              <a:t>l</a:t>
            </a:r>
            <a:r>
              <a:rPr lang="es-ES" sz="2000" b="1" dirty="0">
                <a:solidFill>
                  <a:srgbClr val="C00000"/>
                </a:solidFill>
                <a:latin typeface="Corbel" panose="020B0503020204020204" pitchFamily="34" charset="0"/>
                <a:ea typeface="Times New Roman" panose="02020603050405020304" pitchFamily="18" charset="0"/>
                <a:cs typeface="Arial" panose="020B0604020202020204" pitchFamily="34" charset="0"/>
              </a:rPr>
              <a:t>a mayoría de los positivos se producen en días laborables</a:t>
            </a:r>
            <a:r>
              <a:rPr lang="es-ES" sz="2000" dirty="0">
                <a:solidFill>
                  <a:schemeClr val="tx2">
                    <a:lumMod val="50000"/>
                    <a:lumOff val="50000"/>
                  </a:schemeClr>
                </a:solidFill>
                <a:latin typeface="Corbel" panose="020B0503020204020204" pitchFamily="34" charset="0"/>
                <a:ea typeface="Times New Roman" panose="02020603050405020304" pitchFamily="18" charset="0"/>
                <a:cs typeface="Arial" panose="020B0604020202020204" pitchFamily="34" charset="0"/>
              </a:rPr>
              <a:t>, independientemente de la franja de edad, mientras que </a:t>
            </a:r>
            <a:r>
              <a:rPr lang="es-ES" sz="2000" b="1" dirty="0">
                <a:solidFill>
                  <a:srgbClr val="C00000"/>
                </a:solidFill>
                <a:latin typeface="Corbel" panose="020B0503020204020204" pitchFamily="34" charset="0"/>
                <a:ea typeface="Times New Roman" panose="02020603050405020304" pitchFamily="18" charset="0"/>
                <a:cs typeface="Arial" panose="020B0604020202020204" pitchFamily="34" charset="0"/>
              </a:rPr>
              <a:t>en Cataluña en los rangos de edad hasta los 44 años, así como en el rango de edad de 55-64 la mayoría de los accidentes mortales  se produjeron en fin de semana o festivos.</a:t>
            </a:r>
            <a:endParaRPr lang="es-ES" sz="2000" b="1" dirty="0">
              <a:solidFill>
                <a:srgbClr val="C00000"/>
              </a:solidFill>
            </a:endParaRPr>
          </a:p>
        </p:txBody>
      </p:sp>
      <p:sp>
        <p:nvSpPr>
          <p:cNvPr id="12" name="Marcador de posición de contenido 2">
            <a:extLst>
              <a:ext uri="{FF2B5EF4-FFF2-40B4-BE49-F238E27FC236}">
                <a16:creationId xmlns:a16="http://schemas.microsoft.com/office/drawing/2014/main" id="{47A4A0D4-F4AE-489D-84EA-E57F93FC977C}"/>
              </a:ext>
            </a:extLst>
          </p:cNvPr>
          <p:cNvSpPr txBox="1">
            <a:spLocks/>
          </p:cNvSpPr>
          <p:nvPr/>
        </p:nvSpPr>
        <p:spPr>
          <a:xfrm>
            <a:off x="629296" y="2592352"/>
            <a:ext cx="10930357" cy="1017140"/>
          </a:xfrm>
          <a:prstGeom prst="rect">
            <a:avLst/>
          </a:prstGeom>
          <a:solidFill>
            <a:schemeClr val="bg2">
              <a:lumMod val="95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algn="just">
              <a:spcAft>
                <a:spcPts val="1000"/>
              </a:spcAft>
              <a:tabLst>
                <a:tab pos="228600" algn="l"/>
              </a:tabLst>
            </a:pPr>
            <a:r>
              <a:rPr lang="es-ES_tradnl" sz="2000" dirty="0">
                <a:solidFill>
                  <a:schemeClr val="tx2">
                    <a:lumMod val="50000"/>
                    <a:lumOff val="50000"/>
                  </a:schemeClr>
                </a:solidFill>
                <a:latin typeface="Corbel" panose="020B0503020204020204" pitchFamily="34" charset="0"/>
                <a:ea typeface="Times New Roman" panose="02020603050405020304" pitchFamily="18" charset="0"/>
              </a:rPr>
              <a:t>Los conductores fallecidos con resultados positivos a alcohol arrojaron mayoritariamente una </a:t>
            </a:r>
            <a:r>
              <a:rPr lang="es-ES_tradnl" sz="2000" b="1" dirty="0">
                <a:solidFill>
                  <a:srgbClr val="C00000"/>
                </a:solidFill>
                <a:latin typeface="Corbel" panose="020B0503020204020204" pitchFamily="34" charset="0"/>
                <a:ea typeface="Times New Roman" panose="02020603050405020304" pitchFamily="18" charset="0"/>
              </a:rPr>
              <a:t>tasa de alcoholemia muy alta, </a:t>
            </a:r>
            <a:r>
              <a:rPr lang="es-ES_tradnl" sz="2000" b="1" u="sng" dirty="0">
                <a:solidFill>
                  <a:srgbClr val="C00000"/>
                </a:solidFill>
                <a:latin typeface="Corbel" panose="020B0503020204020204" pitchFamily="34" charset="0"/>
                <a:ea typeface="Times New Roman" panose="02020603050405020304" pitchFamily="18" charset="0"/>
              </a:rPr>
              <a:t>que fue igual o superior a 1,2 g/L</a:t>
            </a:r>
            <a:r>
              <a:rPr lang="es-ES_tradnl" sz="2000" b="1" dirty="0">
                <a:solidFill>
                  <a:srgbClr val="C00000"/>
                </a:solidFill>
                <a:latin typeface="Corbel" panose="020B0503020204020204" pitchFamily="34" charset="0"/>
                <a:ea typeface="Times New Roman" panose="02020603050405020304" pitchFamily="18" charset="0"/>
              </a:rPr>
              <a:t>, lo que correlaciona con grados de intoxicación muy severa.</a:t>
            </a:r>
            <a:endParaRPr lang="es-ES" sz="2000" b="1" dirty="0">
              <a:solidFill>
                <a:srgbClr val="C00000"/>
              </a:solidFill>
              <a:latin typeface="Arial" panose="020B0604020202020204" pitchFamily="34" charset="0"/>
              <a:ea typeface="Times New Roman" panose="02020603050405020304" pitchFamily="18" charset="0"/>
            </a:endParaRPr>
          </a:p>
        </p:txBody>
      </p:sp>
      <p:sp>
        <p:nvSpPr>
          <p:cNvPr id="13" name="Marcador de posición de contenido 2">
            <a:extLst>
              <a:ext uri="{FF2B5EF4-FFF2-40B4-BE49-F238E27FC236}">
                <a16:creationId xmlns:a16="http://schemas.microsoft.com/office/drawing/2014/main" id="{8F4A1737-6957-4E61-BC80-01B351818D75}"/>
              </a:ext>
            </a:extLst>
          </p:cNvPr>
          <p:cNvSpPr txBox="1">
            <a:spLocks/>
          </p:cNvSpPr>
          <p:nvPr/>
        </p:nvSpPr>
        <p:spPr>
          <a:xfrm>
            <a:off x="629295" y="3727957"/>
            <a:ext cx="10930358" cy="1017140"/>
          </a:xfrm>
          <a:prstGeom prst="rect">
            <a:avLst/>
          </a:prstGeom>
          <a:solidFill>
            <a:schemeClr val="bg2"/>
          </a:solidFill>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algn="just">
              <a:spcAft>
                <a:spcPts val="1000"/>
              </a:spcAft>
              <a:tabLst>
                <a:tab pos="228600" algn="l"/>
              </a:tabLst>
            </a:pPr>
            <a:r>
              <a:rPr lang="es-ES_tradnl" sz="2000" dirty="0">
                <a:solidFill>
                  <a:schemeClr val="tx2">
                    <a:lumMod val="50000"/>
                    <a:lumOff val="50000"/>
                  </a:schemeClr>
                </a:solidFill>
                <a:latin typeface="Corbel" panose="020B0503020204020204" pitchFamily="34" charset="0"/>
                <a:ea typeface="Times New Roman" panose="02020603050405020304" pitchFamily="18" charset="0"/>
              </a:rPr>
              <a:t>Los datos globales del territorio nacional, así como los de Cataluña indican que </a:t>
            </a:r>
            <a:r>
              <a:rPr lang="es-ES_tradnl" sz="2000" b="1" dirty="0">
                <a:solidFill>
                  <a:srgbClr val="C00000"/>
                </a:solidFill>
                <a:latin typeface="Corbel" panose="020B0503020204020204" pitchFamily="34" charset="0"/>
                <a:ea typeface="Times New Roman" panose="02020603050405020304" pitchFamily="18" charset="0"/>
              </a:rPr>
              <a:t>la droga de abuso mas consumida entre los conductores fallecidos fue la cocaína seguida del cannabis</a:t>
            </a:r>
            <a:r>
              <a:rPr lang="es-ES_tradnl" sz="2000" dirty="0">
                <a:solidFill>
                  <a:schemeClr val="tx2">
                    <a:lumMod val="50000"/>
                    <a:lumOff val="50000"/>
                  </a:schemeClr>
                </a:solidFill>
                <a:latin typeface="Corbel" panose="020B0503020204020204" pitchFamily="34" charset="0"/>
                <a:ea typeface="Times New Roman" panose="02020603050405020304" pitchFamily="18" charset="0"/>
              </a:rPr>
              <a:t>, mientras que </a:t>
            </a:r>
            <a:r>
              <a:rPr lang="es-ES_tradnl" sz="2000" b="1" dirty="0">
                <a:solidFill>
                  <a:srgbClr val="C00000"/>
                </a:solidFill>
                <a:latin typeface="Corbel" panose="020B0503020204020204" pitchFamily="34" charset="0"/>
                <a:ea typeface="Times New Roman" panose="02020603050405020304" pitchFamily="18" charset="0"/>
              </a:rPr>
              <a:t>en Andalucía la droga mas consumida por los conductores fallecidos fue el cannabis</a:t>
            </a:r>
            <a:r>
              <a:rPr lang="es-ES_tradnl" sz="2000" dirty="0">
                <a:solidFill>
                  <a:schemeClr val="tx2">
                    <a:lumMod val="50000"/>
                    <a:lumOff val="50000"/>
                  </a:schemeClr>
                </a:solidFill>
                <a:latin typeface="Corbel" panose="020B0503020204020204" pitchFamily="34" charset="0"/>
                <a:ea typeface="Times New Roman" panose="02020603050405020304" pitchFamily="18" charset="0"/>
              </a:rPr>
              <a:t>.</a:t>
            </a:r>
            <a:endParaRPr lang="es-ES" sz="2000" dirty="0">
              <a:solidFill>
                <a:schemeClr val="tx2">
                  <a:lumMod val="50000"/>
                  <a:lumOff val="50000"/>
                </a:schemeClr>
              </a:solidFill>
              <a:latin typeface="Arial" panose="020B0604020202020204" pitchFamily="34" charset="0"/>
              <a:ea typeface="Times New Roman" panose="02020603050405020304" pitchFamily="18" charset="0"/>
            </a:endParaRPr>
          </a:p>
        </p:txBody>
      </p:sp>
      <p:sp>
        <p:nvSpPr>
          <p:cNvPr id="16" name="Marcador de posición de contenido 2">
            <a:extLst>
              <a:ext uri="{FF2B5EF4-FFF2-40B4-BE49-F238E27FC236}">
                <a16:creationId xmlns:a16="http://schemas.microsoft.com/office/drawing/2014/main" id="{2A6CBC3D-DE12-4016-BF56-F808F62F9DE6}"/>
              </a:ext>
            </a:extLst>
          </p:cNvPr>
          <p:cNvSpPr txBox="1">
            <a:spLocks/>
          </p:cNvSpPr>
          <p:nvPr/>
        </p:nvSpPr>
        <p:spPr>
          <a:xfrm>
            <a:off x="629294" y="4859549"/>
            <a:ext cx="10930358" cy="710564"/>
          </a:xfrm>
          <a:prstGeom prst="rect">
            <a:avLst/>
          </a:prstGeom>
          <a:solidFill>
            <a:schemeClr val="bg2">
              <a:lumMod val="95000"/>
            </a:schemeClr>
          </a:solidFill>
          <a:effectLst>
            <a:outerShdw blurRad="50800" dist="38100" dir="2700000" algn="tl" rotWithShape="0">
              <a:prstClr val="black">
                <a:alpha val="40000"/>
              </a:prstClr>
            </a:outerShdw>
          </a:effectLst>
        </p:spPr>
        <p:txBody>
          <a:bodyPr vert="horz" lIns="91440" tIns="45720" rIns="91440" bIns="45720" rtlCol="0">
            <a:noAutofit/>
          </a:bodyPr>
          <a:lstStyle>
            <a:defPPr rtl="0">
              <a:defRPr lang="es-es"/>
            </a:defPPr>
            <a:lvl1pPr indent="0" algn="just">
              <a:lnSpc>
                <a:spcPct val="100000"/>
              </a:lnSpc>
              <a:spcBef>
                <a:spcPts val="1500"/>
              </a:spcBef>
              <a:buFont typeface="Wingdings" panose="05000000000000000000" pitchFamily="2" charset="2"/>
              <a:buNone/>
              <a:defRPr sz="2000">
                <a:solidFill>
                  <a:srgbClr val="FBF8E9"/>
                </a:solidFill>
              </a:defRPr>
            </a:lvl1pPr>
            <a:lvl2pPr marL="685800" indent="-228600">
              <a:lnSpc>
                <a:spcPct val="100000"/>
              </a:lnSpc>
              <a:spcBef>
                <a:spcPts val="300"/>
              </a:spcBef>
              <a:buFont typeface="Wingdings" panose="05000000000000000000" pitchFamily="2" charset="2"/>
              <a:buChar char="§"/>
              <a:defRPr sz="2000"/>
            </a:lvl2pPr>
            <a:lvl3pPr marL="1143000" indent="-228600">
              <a:lnSpc>
                <a:spcPct val="100000"/>
              </a:lnSpc>
              <a:spcBef>
                <a:spcPts val="300"/>
              </a:spcBef>
              <a:buFont typeface="Wingdings" panose="05000000000000000000" pitchFamily="2" charset="2"/>
              <a:buChar char="§"/>
            </a:lvl3pPr>
            <a:lvl4pPr marL="1600200" indent="-228600">
              <a:lnSpc>
                <a:spcPct val="100000"/>
              </a:lnSpc>
              <a:spcBef>
                <a:spcPts val="0"/>
              </a:spcBef>
              <a:buFont typeface="Wingdings" panose="05000000000000000000" pitchFamily="2" charset="2"/>
              <a:buChar char="§"/>
              <a:defRPr sz="1600"/>
            </a:lvl4pPr>
            <a:lvl5pPr marL="2057400" indent="-228600">
              <a:lnSpc>
                <a:spcPct val="100000"/>
              </a:lnSpc>
              <a:spcBef>
                <a:spcPts val="0"/>
              </a:spcBef>
              <a:buFont typeface="Wingdings" panose="05000000000000000000" pitchFamily="2" charset="2"/>
              <a:buChar char="§"/>
              <a:defRPr sz="1600"/>
            </a:lvl5pPr>
            <a:lvl6pPr marL="2514600" indent="-228600">
              <a:lnSpc>
                <a:spcPct val="100000"/>
              </a:lnSpc>
              <a:spcBef>
                <a:spcPts val="0"/>
              </a:spcBef>
              <a:buFont typeface="Wingdings" panose="05000000000000000000" pitchFamily="2" charset="2"/>
              <a:buChar char="§"/>
              <a:defRPr sz="1600"/>
            </a:lvl6pPr>
            <a:lvl7pPr marL="2971800" indent="-228600">
              <a:lnSpc>
                <a:spcPct val="100000"/>
              </a:lnSpc>
              <a:spcBef>
                <a:spcPts val="0"/>
              </a:spcBef>
              <a:buFont typeface="Wingdings" panose="05000000000000000000" pitchFamily="2" charset="2"/>
              <a:buChar char="§"/>
              <a:defRPr sz="1600"/>
            </a:lvl7pPr>
            <a:lvl8pPr marL="3429000" indent="-228600">
              <a:lnSpc>
                <a:spcPct val="100000"/>
              </a:lnSpc>
              <a:spcBef>
                <a:spcPts val="0"/>
              </a:spcBef>
              <a:buFont typeface="Wingdings" panose="05000000000000000000" pitchFamily="2" charset="2"/>
              <a:buChar char="§"/>
              <a:defRPr sz="1600"/>
            </a:lvl8pPr>
            <a:lvl9pPr marL="3886200" indent="-228600">
              <a:lnSpc>
                <a:spcPct val="100000"/>
              </a:lnSpc>
              <a:spcBef>
                <a:spcPts val="0"/>
              </a:spcBef>
              <a:buFont typeface="Wingdings" panose="05000000000000000000" pitchFamily="2" charset="2"/>
              <a:buChar char="§"/>
              <a:defRPr sz="1600"/>
            </a:lvl9pPr>
          </a:lstStyle>
          <a:p>
            <a:pPr marL="342900" indent="-342900">
              <a:buFont typeface="Arial" panose="020B0604020202020204" pitchFamily="34" charset="0"/>
              <a:buChar char="•"/>
            </a:pPr>
            <a:r>
              <a:rPr lang="es-ES_tradnl" dirty="0">
                <a:solidFill>
                  <a:schemeClr val="tx2">
                    <a:lumMod val="50000"/>
                    <a:lumOff val="50000"/>
                  </a:schemeClr>
                </a:solidFill>
                <a:latin typeface="Corbel" panose="020B0503020204020204" pitchFamily="34" charset="0"/>
                <a:ea typeface="Times New Roman" panose="02020603050405020304" pitchFamily="18" charset="0"/>
                <a:cs typeface="Arial" panose="020B0604020202020204" pitchFamily="34" charset="0"/>
              </a:rPr>
              <a:t>Los datos globales indican que los psicofármacos mas consumidos por los conductores fallecidos fueron las </a:t>
            </a:r>
            <a:r>
              <a:rPr lang="es-ES_tradnl" b="1" dirty="0">
                <a:solidFill>
                  <a:srgbClr val="C00000"/>
                </a:solidFill>
                <a:latin typeface="Corbel" panose="020B0503020204020204" pitchFamily="34" charset="0"/>
                <a:ea typeface="Times New Roman" panose="02020603050405020304" pitchFamily="18" charset="0"/>
                <a:cs typeface="Arial" panose="020B0604020202020204" pitchFamily="34" charset="0"/>
              </a:rPr>
              <a:t>benzodiacepinas, seguidas de los antidepresivos y los opioides</a:t>
            </a:r>
            <a:endParaRPr lang="es-US" b="1" dirty="0">
              <a:solidFill>
                <a:srgbClr val="C00000"/>
              </a:solidFill>
            </a:endParaRPr>
          </a:p>
        </p:txBody>
      </p:sp>
      <p:sp>
        <p:nvSpPr>
          <p:cNvPr id="14" name="Rectángulo 13">
            <a:extLst>
              <a:ext uri="{FF2B5EF4-FFF2-40B4-BE49-F238E27FC236}">
                <a16:creationId xmlns:a16="http://schemas.microsoft.com/office/drawing/2014/main" id="{59CD79E8-707E-9044-9E15-31A5786DD4A7}"/>
              </a:ext>
            </a:extLst>
          </p:cNvPr>
          <p:cNvSpPr/>
          <p:nvPr/>
        </p:nvSpPr>
        <p:spPr>
          <a:xfrm>
            <a:off x="0" y="21333"/>
            <a:ext cx="12192000" cy="290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 name="Rectángulo 2">
            <a:extLst>
              <a:ext uri="{FF2B5EF4-FFF2-40B4-BE49-F238E27FC236}">
                <a16:creationId xmlns:a16="http://schemas.microsoft.com/office/drawing/2014/main" id="{455A287E-C511-DF40-B0E5-C79B0645893D}"/>
              </a:ext>
            </a:extLst>
          </p:cNvPr>
          <p:cNvSpPr/>
          <p:nvPr/>
        </p:nvSpPr>
        <p:spPr>
          <a:xfrm>
            <a:off x="629295" y="5716791"/>
            <a:ext cx="10930358" cy="1015663"/>
          </a:xfrm>
          <a:prstGeom prst="rect">
            <a:avLst/>
          </a:prstGeom>
          <a:solidFill>
            <a:schemeClr val="bg2"/>
          </a:solidFill>
          <a:effectLst>
            <a:outerShdw blurRad="50800" dist="38100" dir="2700000" algn="tl" rotWithShape="0">
              <a:prstClr val="black">
                <a:alpha val="40000"/>
              </a:prstClr>
            </a:outerShdw>
          </a:effectLst>
        </p:spPr>
        <p:txBody>
          <a:bodyPr wrap="square">
            <a:spAutoFit/>
          </a:bodyPr>
          <a:lstStyle/>
          <a:p>
            <a:pPr marL="342900" indent="-342900" algn="just">
              <a:spcAft>
                <a:spcPts val="1000"/>
              </a:spcAft>
              <a:buFont typeface="Arial" panose="020B0604020202020204" pitchFamily="34" charset="0"/>
              <a:buChar char="•"/>
              <a:tabLst>
                <a:tab pos="228600" algn="l"/>
              </a:tabLst>
            </a:pPr>
            <a:r>
              <a:rPr lang="es-ES_tradnl" sz="2000" dirty="0">
                <a:solidFill>
                  <a:schemeClr val="tx2">
                    <a:lumMod val="50000"/>
                    <a:lumOff val="50000"/>
                  </a:schemeClr>
                </a:solidFill>
                <a:latin typeface="Corbel" panose="020B0503020204020204" pitchFamily="34" charset="0"/>
                <a:ea typeface="Times New Roman" panose="02020603050405020304" pitchFamily="18" charset="0"/>
              </a:rPr>
              <a:t>El estudio comparativo de los últimos diez años del número de conductores con resultados toxicológicos positivos muestra una </a:t>
            </a:r>
            <a:r>
              <a:rPr lang="es-ES_tradnl" sz="2000" b="1" dirty="0">
                <a:solidFill>
                  <a:srgbClr val="C00000"/>
                </a:solidFill>
                <a:latin typeface="Corbel" panose="020B0503020204020204" pitchFamily="34" charset="0"/>
                <a:ea typeface="Times New Roman" panose="02020603050405020304" pitchFamily="18" charset="0"/>
              </a:rPr>
              <a:t>tendencia al alza en el consumo de alcohol, drogas y psicofármacos.  </a:t>
            </a:r>
            <a:endParaRPr lang="es-ES" sz="2000" b="1" dirty="0">
              <a:solidFill>
                <a:srgbClr val="C0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66659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2" grpId="0" animBg="1"/>
      <p:bldP spid="13" grpId="0" animBg="1"/>
      <p:bldP spid="16"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81684" y="348059"/>
            <a:ext cx="9628632" cy="602603"/>
          </a:xfrm>
        </p:spPr>
        <p:txBody>
          <a:bodyPr rtlCol="0">
            <a:normAutofit fontScale="90000"/>
          </a:bodyPr>
          <a:lstStyle/>
          <a:p>
            <a:pPr rtl="0"/>
            <a:r>
              <a:rPr lang="es-ES" b="1" dirty="0">
                <a:solidFill>
                  <a:srgbClr val="C00000"/>
                </a:solidFill>
              </a:rPr>
              <a:t>CONSIDERACIONES FINALES</a:t>
            </a:r>
            <a:br>
              <a:rPr lang="es-ES" b="1" dirty="0">
                <a:solidFill>
                  <a:srgbClr val="C00000"/>
                </a:solidFill>
              </a:rPr>
            </a:br>
            <a:r>
              <a:rPr lang="es-ES" sz="2700" b="1" dirty="0">
                <a:solidFill>
                  <a:schemeClr val="tx2">
                    <a:lumMod val="50000"/>
                    <a:lumOff val="50000"/>
                  </a:schemeClr>
                </a:solidFill>
              </a:rPr>
              <a:t>PEATONES</a:t>
            </a:r>
            <a:endParaRPr lang="es-ES" b="1" dirty="0">
              <a:solidFill>
                <a:schemeClr val="tx2">
                  <a:lumMod val="50000"/>
                  <a:lumOff val="50000"/>
                </a:schemeClr>
              </a:solidFill>
            </a:endParaRPr>
          </a:p>
        </p:txBody>
      </p:sp>
      <p:sp>
        <p:nvSpPr>
          <p:cNvPr id="9" name="Marcador de posición de contenido 2">
            <a:extLst>
              <a:ext uri="{FF2B5EF4-FFF2-40B4-BE49-F238E27FC236}">
                <a16:creationId xmlns:a16="http://schemas.microsoft.com/office/drawing/2014/main" id="{12D69E62-2C36-4C67-9F89-EDD29132088A}"/>
              </a:ext>
            </a:extLst>
          </p:cNvPr>
          <p:cNvSpPr>
            <a:spLocks noGrp="1"/>
          </p:cNvSpPr>
          <p:nvPr>
            <p:ph idx="1"/>
          </p:nvPr>
        </p:nvSpPr>
        <p:spPr>
          <a:xfrm>
            <a:off x="531214" y="1138582"/>
            <a:ext cx="10930358" cy="1090137"/>
          </a:xfrm>
          <a:solidFill>
            <a:schemeClr val="bg2"/>
          </a:solidFill>
          <a:effectLst>
            <a:outerShdw blurRad="50800" dist="38100" dir="2700000" algn="tl" rotWithShape="0">
              <a:prstClr val="black">
                <a:alpha val="40000"/>
              </a:prstClr>
            </a:outerShdw>
          </a:effectLst>
        </p:spPr>
        <p:txBody>
          <a:bodyPr rtlCol="0">
            <a:noAutofit/>
          </a:bodyPr>
          <a:lstStyle/>
          <a:p>
            <a:pPr algn="just"/>
            <a:r>
              <a:rPr lang="es-ES_tradnl" sz="2000" dirty="0">
                <a:solidFill>
                  <a:schemeClr val="tx2">
                    <a:lumMod val="50000"/>
                    <a:lumOff val="50000"/>
                  </a:schemeClr>
                </a:solidFill>
                <a:latin typeface="Corbel" panose="020B0503020204020204" pitchFamily="34" charset="0"/>
                <a:ea typeface="Times New Roman" panose="02020603050405020304" pitchFamily="18" charset="0"/>
                <a:cs typeface="Arial" panose="020B0604020202020204" pitchFamily="34" charset="0"/>
              </a:rPr>
              <a:t>En 2020, se observa un </a:t>
            </a:r>
            <a:r>
              <a:rPr lang="es-ES_tradnl" sz="2000" b="1" dirty="0">
                <a:solidFill>
                  <a:srgbClr val="C00000"/>
                </a:solidFill>
                <a:latin typeface="Corbel" panose="020B0503020204020204" pitchFamily="34" charset="0"/>
                <a:ea typeface="Times New Roman" panose="02020603050405020304" pitchFamily="18" charset="0"/>
                <a:cs typeface="Arial" panose="020B0604020202020204" pitchFamily="34" charset="0"/>
              </a:rPr>
              <a:t>aumento en la proporción de peatones fallecidos por atropello en accidentes de tráfico con resultados toxicológicos positivos a alcohol, drogas de abuso y/o psicofármacos</a:t>
            </a:r>
            <a:r>
              <a:rPr lang="es-ES_tradnl" sz="2000" dirty="0">
                <a:solidFill>
                  <a:schemeClr val="tx2">
                    <a:lumMod val="50000"/>
                    <a:lumOff val="50000"/>
                  </a:schemeClr>
                </a:solidFill>
                <a:latin typeface="Corbel" panose="020B0503020204020204" pitchFamily="34" charset="0"/>
                <a:ea typeface="Times New Roman" panose="02020603050405020304" pitchFamily="18" charset="0"/>
                <a:cs typeface="Arial" panose="020B0604020202020204" pitchFamily="34" charset="0"/>
              </a:rPr>
              <a:t>, aisladamente o en combinación con respecto al año 2019</a:t>
            </a:r>
            <a:endParaRPr lang="es-ES" sz="2000" dirty="0">
              <a:solidFill>
                <a:schemeClr val="tx2">
                  <a:lumMod val="50000"/>
                  <a:lumOff val="50000"/>
                </a:schemeClr>
              </a:solidFill>
            </a:endParaRPr>
          </a:p>
        </p:txBody>
      </p:sp>
      <p:sp>
        <p:nvSpPr>
          <p:cNvPr id="10" name="Marcador de posición de contenido 2">
            <a:extLst>
              <a:ext uri="{FF2B5EF4-FFF2-40B4-BE49-F238E27FC236}">
                <a16:creationId xmlns:a16="http://schemas.microsoft.com/office/drawing/2014/main" id="{50280D57-89CF-45A1-BEC9-20F5D4A219AB}"/>
              </a:ext>
            </a:extLst>
          </p:cNvPr>
          <p:cNvSpPr txBox="1">
            <a:spLocks/>
          </p:cNvSpPr>
          <p:nvPr/>
        </p:nvSpPr>
        <p:spPr>
          <a:xfrm>
            <a:off x="531215" y="2366617"/>
            <a:ext cx="10930357" cy="666998"/>
          </a:xfrm>
          <a:prstGeom prst="rect">
            <a:avLst/>
          </a:prstGeom>
          <a:solidFill>
            <a:schemeClr val="bg2">
              <a:lumMod val="95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R="88900" algn="just">
              <a:spcAft>
                <a:spcPts val="1000"/>
              </a:spcAft>
              <a:tabLst>
                <a:tab pos="228600" algn="l"/>
              </a:tabLst>
            </a:pPr>
            <a:r>
              <a:rPr lang="es-ES_tradnl" sz="2000" dirty="0">
                <a:solidFill>
                  <a:schemeClr val="tx2">
                    <a:lumMod val="50000"/>
                    <a:lumOff val="50000"/>
                  </a:schemeClr>
                </a:solidFill>
                <a:latin typeface="Corbel" panose="020B0503020204020204" pitchFamily="34" charset="0"/>
                <a:ea typeface="Times New Roman" panose="02020603050405020304" pitchFamily="18" charset="0"/>
                <a:cs typeface="Calibri" panose="020F0502020204030204" pitchFamily="34" charset="0"/>
              </a:rPr>
              <a:t>La distribución por rango de edad reveló una </a:t>
            </a:r>
            <a:r>
              <a:rPr lang="es-ES_tradnl" sz="2000" b="1" dirty="0">
                <a:solidFill>
                  <a:srgbClr val="C00000"/>
                </a:solidFill>
                <a:latin typeface="Corbel" panose="020B0503020204020204" pitchFamily="34" charset="0"/>
                <a:ea typeface="Times New Roman" panose="02020603050405020304" pitchFamily="18" charset="0"/>
                <a:cs typeface="Calibri" panose="020F0502020204030204" pitchFamily="34" charset="0"/>
              </a:rPr>
              <a:t>mayor prevalencia en peatones de 65 años en adelante</a:t>
            </a:r>
            <a:endParaRPr lang="es-ES" sz="2000" b="1" dirty="0">
              <a:solidFill>
                <a:srgbClr val="C00000"/>
              </a:solidFill>
              <a:latin typeface="Arial" panose="020B0604020202020204" pitchFamily="34" charset="0"/>
              <a:ea typeface="Times New Roman" panose="02020603050405020304" pitchFamily="18" charset="0"/>
            </a:endParaRPr>
          </a:p>
        </p:txBody>
      </p:sp>
      <p:sp>
        <p:nvSpPr>
          <p:cNvPr id="11" name="Marcador de posición de contenido 2">
            <a:extLst>
              <a:ext uri="{FF2B5EF4-FFF2-40B4-BE49-F238E27FC236}">
                <a16:creationId xmlns:a16="http://schemas.microsoft.com/office/drawing/2014/main" id="{48583BB9-C77A-471C-84AA-CDA35666EF7C}"/>
              </a:ext>
            </a:extLst>
          </p:cNvPr>
          <p:cNvSpPr txBox="1">
            <a:spLocks/>
          </p:cNvSpPr>
          <p:nvPr/>
        </p:nvSpPr>
        <p:spPr>
          <a:xfrm>
            <a:off x="486137" y="3245059"/>
            <a:ext cx="10930358" cy="838962"/>
          </a:xfrm>
          <a:prstGeom prst="rect">
            <a:avLst/>
          </a:prstGeom>
          <a:solidFill>
            <a:schemeClr val="bg2"/>
          </a:solidFill>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R="88900" algn="just"/>
            <a:r>
              <a:rPr lang="es-ES_tradnl" sz="2000" b="1" dirty="0">
                <a:solidFill>
                  <a:srgbClr val="C00000"/>
                </a:solidFill>
                <a:latin typeface="Corbel" panose="020B0503020204020204" pitchFamily="34" charset="0"/>
                <a:ea typeface="Times New Roman" panose="02020603050405020304" pitchFamily="18" charset="0"/>
                <a:cs typeface="Calibri" panose="020F0502020204030204" pitchFamily="34" charset="0"/>
              </a:rPr>
              <a:t>El alcohol sigue siendo la sustancia más consumida por los peatones fallecidos en atropellos, seguido muy de cerca de los psicofármacos y en tercer lugar las drogas de abuso</a:t>
            </a:r>
            <a:endParaRPr lang="es-ES" sz="2000" b="1" dirty="0">
              <a:solidFill>
                <a:srgbClr val="C00000"/>
              </a:solidFill>
              <a:latin typeface="Arial" panose="020B0604020202020204" pitchFamily="34" charset="0"/>
              <a:ea typeface="Times New Roman" panose="02020603050405020304" pitchFamily="18" charset="0"/>
            </a:endParaRPr>
          </a:p>
        </p:txBody>
      </p:sp>
      <p:sp>
        <p:nvSpPr>
          <p:cNvPr id="13" name="Marcador de posición de contenido 2">
            <a:extLst>
              <a:ext uri="{FF2B5EF4-FFF2-40B4-BE49-F238E27FC236}">
                <a16:creationId xmlns:a16="http://schemas.microsoft.com/office/drawing/2014/main" id="{8F4A1737-6957-4E61-BC80-01B351818D75}"/>
              </a:ext>
            </a:extLst>
          </p:cNvPr>
          <p:cNvSpPr txBox="1">
            <a:spLocks/>
          </p:cNvSpPr>
          <p:nvPr/>
        </p:nvSpPr>
        <p:spPr>
          <a:xfrm>
            <a:off x="531214" y="5568583"/>
            <a:ext cx="10930358" cy="838962"/>
          </a:xfrm>
          <a:prstGeom prst="rect">
            <a:avLst/>
          </a:prstGeom>
          <a:solidFill>
            <a:schemeClr val="bg2"/>
          </a:solidFill>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algn="just"/>
            <a:r>
              <a:rPr lang="es-ES_tradnl" sz="2000" dirty="0">
                <a:solidFill>
                  <a:schemeClr val="tx2">
                    <a:lumMod val="50000"/>
                    <a:lumOff val="50000"/>
                  </a:schemeClr>
                </a:solidFill>
                <a:latin typeface="Corbel" panose="020B0503020204020204" pitchFamily="34" charset="0"/>
                <a:ea typeface="Times New Roman" panose="02020603050405020304" pitchFamily="18" charset="0"/>
                <a:cs typeface="Arial" panose="020B0604020202020204" pitchFamily="34" charset="0"/>
              </a:rPr>
              <a:t>Los datos globales indican que </a:t>
            </a:r>
            <a:r>
              <a:rPr lang="es-ES_tradnl" sz="2000" b="1" dirty="0">
                <a:solidFill>
                  <a:srgbClr val="C00000"/>
                </a:solidFill>
                <a:latin typeface="Corbel" panose="020B0503020204020204" pitchFamily="34" charset="0"/>
                <a:ea typeface="Times New Roman" panose="02020603050405020304" pitchFamily="18" charset="0"/>
                <a:cs typeface="Arial" panose="020B0604020202020204" pitchFamily="34" charset="0"/>
              </a:rPr>
              <a:t>los psicofármacos mas consumidos por los peatones fallecidos fueron las benzodiacepinas, seguidas de los antidepresivos y los antiepilépticos</a:t>
            </a:r>
            <a:endParaRPr lang="es-ES" sz="2000" b="1" dirty="0">
              <a:solidFill>
                <a:srgbClr val="C00000"/>
              </a:solidFill>
            </a:endParaRPr>
          </a:p>
        </p:txBody>
      </p:sp>
      <p:sp>
        <p:nvSpPr>
          <p:cNvPr id="14" name="Marcador de posición de contenido 2">
            <a:extLst>
              <a:ext uri="{FF2B5EF4-FFF2-40B4-BE49-F238E27FC236}">
                <a16:creationId xmlns:a16="http://schemas.microsoft.com/office/drawing/2014/main" id="{96BC2B6C-E86E-40CB-BA7A-A16817CDC0A6}"/>
              </a:ext>
            </a:extLst>
          </p:cNvPr>
          <p:cNvSpPr txBox="1">
            <a:spLocks/>
          </p:cNvSpPr>
          <p:nvPr/>
        </p:nvSpPr>
        <p:spPr>
          <a:xfrm>
            <a:off x="486137" y="4275506"/>
            <a:ext cx="10930358" cy="1107068"/>
          </a:xfrm>
          <a:prstGeom prst="rect">
            <a:avLst/>
          </a:prstGeom>
          <a:solidFill>
            <a:schemeClr val="bg2">
              <a:lumMod val="95000"/>
            </a:schemeClr>
          </a:solidFill>
          <a:effectLst>
            <a:outerShdw blurRad="50800" dist="38100" dir="2700000" algn="tl" rotWithShape="0">
              <a:prstClr val="black">
                <a:alpha val="40000"/>
              </a:prstClr>
            </a:outerShdw>
          </a:effectLst>
        </p:spPr>
        <p:txBody>
          <a:bodyPr vert="horz" lIns="91440" tIns="45720" rIns="91440" bIns="45720" rtlCol="0">
            <a:noAutofit/>
          </a:bodyPr>
          <a:lstStyle>
            <a:defPPr rtl="0">
              <a:defRPr lang="es-es"/>
            </a:defPPr>
            <a:lvl1pPr indent="0" algn="just">
              <a:lnSpc>
                <a:spcPct val="100000"/>
              </a:lnSpc>
              <a:spcBef>
                <a:spcPts val="1500"/>
              </a:spcBef>
              <a:buFont typeface="Wingdings" panose="05000000000000000000" pitchFamily="2" charset="2"/>
              <a:buNone/>
              <a:defRPr sz="2000">
                <a:solidFill>
                  <a:srgbClr val="FBF8E9"/>
                </a:solidFill>
              </a:defRPr>
            </a:lvl1pPr>
            <a:lvl2pPr marL="685800" indent="-228600">
              <a:lnSpc>
                <a:spcPct val="100000"/>
              </a:lnSpc>
              <a:spcBef>
                <a:spcPts val="300"/>
              </a:spcBef>
              <a:buFont typeface="Wingdings" panose="05000000000000000000" pitchFamily="2" charset="2"/>
              <a:buChar char="§"/>
              <a:defRPr sz="2000"/>
            </a:lvl2pPr>
            <a:lvl3pPr marL="1143000" indent="-228600">
              <a:lnSpc>
                <a:spcPct val="100000"/>
              </a:lnSpc>
              <a:spcBef>
                <a:spcPts val="300"/>
              </a:spcBef>
              <a:buFont typeface="Wingdings" panose="05000000000000000000" pitchFamily="2" charset="2"/>
              <a:buChar char="§"/>
            </a:lvl3pPr>
            <a:lvl4pPr marL="1600200" indent="-228600">
              <a:lnSpc>
                <a:spcPct val="100000"/>
              </a:lnSpc>
              <a:spcBef>
                <a:spcPts val="0"/>
              </a:spcBef>
              <a:buFont typeface="Wingdings" panose="05000000000000000000" pitchFamily="2" charset="2"/>
              <a:buChar char="§"/>
              <a:defRPr sz="1600"/>
            </a:lvl4pPr>
            <a:lvl5pPr marL="2057400" indent="-228600">
              <a:lnSpc>
                <a:spcPct val="100000"/>
              </a:lnSpc>
              <a:spcBef>
                <a:spcPts val="0"/>
              </a:spcBef>
              <a:buFont typeface="Wingdings" panose="05000000000000000000" pitchFamily="2" charset="2"/>
              <a:buChar char="§"/>
              <a:defRPr sz="1600"/>
            </a:lvl5pPr>
            <a:lvl6pPr marL="2514600" indent="-228600">
              <a:lnSpc>
                <a:spcPct val="100000"/>
              </a:lnSpc>
              <a:spcBef>
                <a:spcPts val="0"/>
              </a:spcBef>
              <a:buFont typeface="Wingdings" panose="05000000000000000000" pitchFamily="2" charset="2"/>
              <a:buChar char="§"/>
              <a:defRPr sz="1600"/>
            </a:lvl6pPr>
            <a:lvl7pPr marL="2971800" indent="-228600">
              <a:lnSpc>
                <a:spcPct val="100000"/>
              </a:lnSpc>
              <a:spcBef>
                <a:spcPts val="0"/>
              </a:spcBef>
              <a:buFont typeface="Wingdings" panose="05000000000000000000" pitchFamily="2" charset="2"/>
              <a:buChar char="§"/>
              <a:defRPr sz="1600"/>
            </a:lvl7pPr>
            <a:lvl8pPr marL="3429000" indent="-228600">
              <a:lnSpc>
                <a:spcPct val="100000"/>
              </a:lnSpc>
              <a:spcBef>
                <a:spcPts val="0"/>
              </a:spcBef>
              <a:buFont typeface="Wingdings" panose="05000000000000000000" pitchFamily="2" charset="2"/>
              <a:buChar char="§"/>
              <a:defRPr sz="1600"/>
            </a:lvl8pPr>
            <a:lvl9pPr marL="3886200" indent="-228600">
              <a:lnSpc>
                <a:spcPct val="100000"/>
              </a:lnSpc>
              <a:spcBef>
                <a:spcPts val="0"/>
              </a:spcBef>
              <a:buFont typeface="Wingdings" panose="05000000000000000000" pitchFamily="2" charset="2"/>
              <a:buChar char="§"/>
              <a:defRPr sz="1600"/>
            </a:lvl9pPr>
          </a:lstStyle>
          <a:p>
            <a:pPr marL="342900" indent="-342900">
              <a:spcAft>
                <a:spcPts val="1000"/>
              </a:spcAft>
              <a:buFont typeface="Arial" panose="020B0604020202020204" pitchFamily="34" charset="0"/>
              <a:buChar char="•"/>
              <a:tabLst>
                <a:tab pos="228600" algn="l"/>
              </a:tabLst>
            </a:pPr>
            <a:r>
              <a:rPr lang="es-ES_tradnl" dirty="0">
                <a:solidFill>
                  <a:schemeClr val="tx2">
                    <a:lumMod val="50000"/>
                    <a:lumOff val="50000"/>
                  </a:schemeClr>
                </a:solidFill>
                <a:latin typeface="Corbel" panose="020B0503020204020204" pitchFamily="34" charset="0"/>
                <a:ea typeface="Times New Roman" panose="02020603050405020304" pitchFamily="18" charset="0"/>
              </a:rPr>
              <a:t>Los peatones  fallecidos con resultados positivos a alcohol arrojaron mayoritariamente una </a:t>
            </a:r>
            <a:r>
              <a:rPr lang="es-ES_tradnl" b="1" dirty="0">
                <a:solidFill>
                  <a:srgbClr val="C00000"/>
                </a:solidFill>
                <a:latin typeface="Corbel" panose="020B0503020204020204" pitchFamily="34" charset="0"/>
                <a:ea typeface="Times New Roman" panose="02020603050405020304" pitchFamily="18" charset="0"/>
              </a:rPr>
              <a:t>tasa de alcoholemia muy alta, </a:t>
            </a:r>
            <a:r>
              <a:rPr lang="es-ES_tradnl" b="1" u="sng" dirty="0">
                <a:solidFill>
                  <a:srgbClr val="C00000"/>
                </a:solidFill>
                <a:latin typeface="Corbel" panose="020B0503020204020204" pitchFamily="34" charset="0"/>
                <a:ea typeface="Times New Roman" panose="02020603050405020304" pitchFamily="18" charset="0"/>
              </a:rPr>
              <a:t>que fue igual o superior a 1,2 g/L</a:t>
            </a:r>
            <a:r>
              <a:rPr lang="es-ES_tradnl" b="1" dirty="0">
                <a:solidFill>
                  <a:srgbClr val="C00000"/>
                </a:solidFill>
                <a:latin typeface="Corbel" panose="020B0503020204020204" pitchFamily="34" charset="0"/>
                <a:ea typeface="Times New Roman" panose="02020603050405020304" pitchFamily="18" charset="0"/>
              </a:rPr>
              <a:t>, lo que correlaciona con grados de intoxicación muy severa.</a:t>
            </a:r>
            <a:endParaRPr lang="es-ES" b="1" dirty="0">
              <a:solidFill>
                <a:srgbClr val="C00000"/>
              </a:solidFill>
              <a:latin typeface="Arial" panose="020B0604020202020204" pitchFamily="34" charset="0"/>
              <a:ea typeface="Times New Roman" panose="02020603050405020304" pitchFamily="18" charset="0"/>
            </a:endParaRPr>
          </a:p>
        </p:txBody>
      </p:sp>
      <p:sp>
        <p:nvSpPr>
          <p:cNvPr id="12" name="Rectángulo 11">
            <a:extLst>
              <a:ext uri="{FF2B5EF4-FFF2-40B4-BE49-F238E27FC236}">
                <a16:creationId xmlns:a16="http://schemas.microsoft.com/office/drawing/2014/main" id="{6562CFD1-3FF8-7443-B620-ACACF9C54BE9}"/>
              </a:ext>
            </a:extLst>
          </p:cNvPr>
          <p:cNvSpPr/>
          <p:nvPr/>
        </p:nvSpPr>
        <p:spPr>
          <a:xfrm>
            <a:off x="0" y="0"/>
            <a:ext cx="12192000" cy="290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183521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animBg="1"/>
      <p:bldP spid="11"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80160" y="466343"/>
            <a:ext cx="9628632" cy="1133857"/>
          </a:xfrm>
        </p:spPr>
        <p:txBody>
          <a:bodyPr rtlCol="0">
            <a:normAutofit/>
          </a:bodyPr>
          <a:lstStyle/>
          <a:p>
            <a:pPr rtl="0"/>
            <a:r>
              <a:rPr lang="es-ES" b="1" dirty="0">
                <a:solidFill>
                  <a:schemeClr val="accent1">
                    <a:lumMod val="60000"/>
                    <a:lumOff val="40000"/>
                  </a:schemeClr>
                </a:solidFill>
              </a:rPr>
              <a:t>Agradecimientos</a:t>
            </a:r>
          </a:p>
        </p:txBody>
      </p:sp>
      <p:sp>
        <p:nvSpPr>
          <p:cNvPr id="7" name="Rectángulo 6">
            <a:extLst>
              <a:ext uri="{FF2B5EF4-FFF2-40B4-BE49-F238E27FC236}">
                <a16:creationId xmlns:a16="http://schemas.microsoft.com/office/drawing/2014/main" id="{88BD39AB-7E0F-1346-AB1F-90BB037E6A74}"/>
              </a:ext>
            </a:extLst>
          </p:cNvPr>
          <p:cNvSpPr/>
          <p:nvPr/>
        </p:nvSpPr>
        <p:spPr>
          <a:xfrm>
            <a:off x="154983" y="4433211"/>
            <a:ext cx="11682064" cy="1169551"/>
          </a:xfrm>
          <a:prstGeom prst="rect">
            <a:avLst/>
          </a:prstGeom>
        </p:spPr>
        <p:txBody>
          <a:bodyPr wrap="square">
            <a:spAutoFit/>
          </a:bodyPr>
          <a:lstStyle/>
          <a:p>
            <a:pPr algn="just" eaLnBrk="0" hangingPunct="0"/>
            <a:r>
              <a:rPr lang="es-ES" sz="1400" dirty="0"/>
              <a:t>A todo el personal funcionario de médicos forenses, facultativos, técnicos especialistas y ayudantes de laboratorio del Instituto Nacional de Toxicología y Ciencias Forenses y los Institutos de Medicina Legal y ciencias Forenses que han intervenido en las pericias relacionadas con estos casos.</a:t>
            </a:r>
          </a:p>
          <a:p>
            <a:pPr algn="just" eaLnBrk="0" hangingPunct="0"/>
            <a:endParaRPr lang="es-ES" sz="1400" dirty="0"/>
          </a:p>
          <a:p>
            <a:pPr algn="just" eaLnBrk="0" hangingPunct="0"/>
            <a:r>
              <a:rPr lang="es-ES" sz="1400" dirty="0"/>
              <a:t>Por último, nuestro agradecimiento al personal de la sección de informática de los Departamentos de Sevilla y Barcelona por configurar y realizar las búsquedas estadísticas en el sistema LIMS del INTCF y a </a:t>
            </a:r>
            <a:r>
              <a:rPr lang="es-ES" sz="1400" b="1" dirty="0"/>
              <a:t>David Barroso Domínguez </a:t>
            </a:r>
            <a:r>
              <a:rPr lang="es-ES" sz="1400" dirty="0"/>
              <a:t>por el esfuerzo en la compilación y el tratamiento final de los datos.</a:t>
            </a:r>
          </a:p>
        </p:txBody>
      </p:sp>
      <p:sp>
        <p:nvSpPr>
          <p:cNvPr id="16" name="CuadroTexto 15">
            <a:extLst>
              <a:ext uri="{FF2B5EF4-FFF2-40B4-BE49-F238E27FC236}">
                <a16:creationId xmlns:a16="http://schemas.microsoft.com/office/drawing/2014/main" id="{175837FF-5EDB-4648-93DD-8F4EB97A0559}"/>
              </a:ext>
            </a:extLst>
          </p:cNvPr>
          <p:cNvSpPr txBox="1"/>
          <p:nvPr/>
        </p:nvSpPr>
        <p:spPr>
          <a:xfrm>
            <a:off x="154983" y="1869505"/>
            <a:ext cx="6550559" cy="2533194"/>
          </a:xfrm>
          <a:prstGeom prst="rect">
            <a:avLst/>
          </a:prstGeom>
          <a:noFill/>
        </p:spPr>
        <p:txBody>
          <a:bodyPr wrap="square">
            <a:spAutoFit/>
          </a:bodyPr>
          <a:lstStyle/>
          <a:p>
            <a:pPr marL="342900" marR="758190" lvl="0" indent="-342900" algn="just" eaLnBrk="0" hangingPunct="0">
              <a:lnSpc>
                <a:spcPct val="125000"/>
              </a:lnSpc>
              <a:spcBef>
                <a:spcPts val="440"/>
              </a:spcBef>
              <a:spcAft>
                <a:spcPts val="0"/>
              </a:spcAft>
              <a:buFont typeface="Symbol" panose="05050102010706020507" pitchFamily="18" charset="2"/>
              <a:buChar char=""/>
            </a:pPr>
            <a:r>
              <a:rPr lang="es-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Institutos de Medicina Legal y Ciencias Forenses de Andalucía</a:t>
            </a:r>
            <a:endParaRPr lang="es-ES" sz="1400" dirty="0">
              <a:effectLst/>
              <a:latin typeface="Arial" panose="020B0604020202020204" pitchFamily="34" charset="0"/>
              <a:ea typeface="Times New Roman" panose="02020603050405020304" pitchFamily="18" charset="0"/>
            </a:endParaRPr>
          </a:p>
          <a:p>
            <a:pPr marL="342900" marR="758190" lvl="0" indent="-342900" algn="just" eaLnBrk="0" hangingPunct="0">
              <a:lnSpc>
                <a:spcPct val="125000"/>
              </a:lnSpc>
              <a:spcBef>
                <a:spcPts val="440"/>
              </a:spcBef>
              <a:spcAft>
                <a:spcPts val="0"/>
              </a:spcAft>
              <a:buFont typeface="Symbol" panose="05050102010706020507" pitchFamily="18" charset="2"/>
              <a:buChar char=""/>
            </a:pPr>
            <a:r>
              <a:rPr lang="es-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Institutos de Medicina Legal y Ciencias Forenses de Castilla y León </a:t>
            </a:r>
            <a:endParaRPr lang="es-ES" sz="1400" dirty="0">
              <a:effectLst/>
              <a:latin typeface="Arial" panose="020B0604020202020204" pitchFamily="34" charset="0"/>
              <a:ea typeface="Times New Roman" panose="02020603050405020304" pitchFamily="18" charset="0"/>
            </a:endParaRPr>
          </a:p>
          <a:p>
            <a:pPr marL="342900" marR="758190" lvl="0" indent="-342900" algn="just" eaLnBrk="0" hangingPunct="0">
              <a:lnSpc>
                <a:spcPct val="125000"/>
              </a:lnSpc>
              <a:spcBef>
                <a:spcPts val="440"/>
              </a:spcBef>
              <a:spcAft>
                <a:spcPts val="0"/>
              </a:spcAft>
              <a:buFont typeface="Symbol" panose="05050102010706020507" pitchFamily="18" charset="2"/>
              <a:buChar char=""/>
            </a:pPr>
            <a:r>
              <a:rPr lang="es-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Institutos de Medicina Legal y Ciencias Forenses de Castilla - La Mancha</a:t>
            </a:r>
            <a:endParaRPr lang="es-ES" sz="1400" dirty="0">
              <a:effectLst/>
              <a:latin typeface="Arial" panose="020B0604020202020204" pitchFamily="34" charset="0"/>
              <a:ea typeface="Times New Roman" panose="02020603050405020304" pitchFamily="18" charset="0"/>
            </a:endParaRPr>
          </a:p>
          <a:p>
            <a:pPr marL="342900" marR="758190" lvl="0" indent="-342900" algn="just" eaLnBrk="0" hangingPunct="0">
              <a:lnSpc>
                <a:spcPct val="125000"/>
              </a:lnSpc>
              <a:spcBef>
                <a:spcPts val="440"/>
              </a:spcBef>
              <a:spcAft>
                <a:spcPts val="0"/>
              </a:spcAft>
              <a:buFont typeface="Symbol" panose="05050102010706020507" pitchFamily="18" charset="2"/>
              <a:buChar char=""/>
            </a:pPr>
            <a:r>
              <a:rPr lang="es-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 de Medicina Legal de Galicia (IMELGA)</a:t>
            </a:r>
            <a:endParaRPr lang="es-ES" sz="1400" dirty="0">
              <a:effectLst/>
              <a:latin typeface="Arial" panose="020B0604020202020204" pitchFamily="34" charset="0"/>
              <a:ea typeface="Times New Roman" panose="02020603050405020304" pitchFamily="18" charset="0"/>
            </a:endParaRPr>
          </a:p>
          <a:p>
            <a:pPr marL="342900" marR="758190" lvl="0" indent="-342900" algn="just" eaLnBrk="0" hangingPunct="0">
              <a:lnSpc>
                <a:spcPct val="125000"/>
              </a:lnSpc>
              <a:spcBef>
                <a:spcPts val="440"/>
              </a:spcBef>
              <a:spcAft>
                <a:spcPts val="0"/>
              </a:spcAft>
              <a:buFont typeface="Symbol" panose="05050102010706020507" pitchFamily="18" charset="2"/>
              <a:buChar char=""/>
            </a:pPr>
            <a:r>
              <a:rPr lang="es-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Institutos de Medicina Legal y Ciencias Forenses de la Comunidad Valenciana</a:t>
            </a:r>
            <a:endParaRPr lang="es-ES" sz="1400" dirty="0">
              <a:effectLst/>
              <a:latin typeface="Arial" panose="020B0604020202020204" pitchFamily="34" charset="0"/>
              <a:ea typeface="Times New Roman" panose="02020603050405020304" pitchFamily="18" charset="0"/>
            </a:endParaRPr>
          </a:p>
          <a:p>
            <a:pPr marL="342900" marR="758190" lvl="0" indent="-342900" algn="just" eaLnBrk="0" hangingPunct="0">
              <a:lnSpc>
                <a:spcPct val="125000"/>
              </a:lnSpc>
              <a:spcBef>
                <a:spcPts val="440"/>
              </a:spcBef>
              <a:spcAft>
                <a:spcPts val="0"/>
              </a:spcAft>
              <a:buFont typeface="Symbol" panose="05050102010706020507" pitchFamily="18" charset="2"/>
              <a:buChar char=""/>
            </a:pPr>
            <a:r>
              <a:rPr lang="es-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 Anatómico Forense de la Comunidad de Madrid</a:t>
            </a:r>
            <a:endParaRPr lang="es-ES" sz="1400" dirty="0">
              <a:effectLst/>
              <a:latin typeface="Arial" panose="020B0604020202020204" pitchFamily="34" charset="0"/>
              <a:ea typeface="Times New Roman" panose="02020603050405020304" pitchFamily="18" charset="0"/>
            </a:endParaRPr>
          </a:p>
          <a:p>
            <a:pPr marL="342900" marR="758190" lvl="0" indent="-342900" algn="just" eaLnBrk="0" hangingPunct="0">
              <a:lnSpc>
                <a:spcPct val="125000"/>
              </a:lnSpc>
              <a:spcBef>
                <a:spcPts val="440"/>
              </a:spcBef>
              <a:spcAft>
                <a:spcPts val="0"/>
              </a:spcAft>
              <a:buFont typeface="Symbol" panose="05050102010706020507" pitchFamily="18" charset="2"/>
              <a:buChar char=""/>
            </a:pPr>
            <a:r>
              <a:rPr lang="es-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Institutos de Medicina Legal y Ciencias Forenses de las Islas  Canarias</a:t>
            </a:r>
            <a:endParaRPr lang="es-ES" sz="1400" dirty="0">
              <a:effectLst/>
              <a:latin typeface="Arial" panose="020B0604020202020204" pitchFamily="34" charset="0"/>
              <a:ea typeface="Times New Roman" panose="02020603050405020304" pitchFamily="18" charset="0"/>
            </a:endParaRPr>
          </a:p>
        </p:txBody>
      </p:sp>
      <p:sp>
        <p:nvSpPr>
          <p:cNvPr id="17" name="CuadroTexto 16">
            <a:extLst>
              <a:ext uri="{FF2B5EF4-FFF2-40B4-BE49-F238E27FC236}">
                <a16:creationId xmlns:a16="http://schemas.microsoft.com/office/drawing/2014/main" id="{67740339-7137-44BB-94D3-63DBC783B502}"/>
              </a:ext>
            </a:extLst>
          </p:cNvPr>
          <p:cNvSpPr txBox="1"/>
          <p:nvPr/>
        </p:nvSpPr>
        <p:spPr>
          <a:xfrm>
            <a:off x="6094476" y="1869505"/>
            <a:ext cx="6194213" cy="2263889"/>
          </a:xfrm>
          <a:prstGeom prst="rect">
            <a:avLst/>
          </a:prstGeom>
          <a:noFill/>
        </p:spPr>
        <p:txBody>
          <a:bodyPr wrap="square">
            <a:spAutoFit/>
          </a:bodyPr>
          <a:lstStyle/>
          <a:p>
            <a:pPr marL="342900" marR="758190" lvl="0" indent="-342900" algn="just" eaLnBrk="0" hangingPunct="0">
              <a:lnSpc>
                <a:spcPct val="125000"/>
              </a:lnSpc>
              <a:spcBef>
                <a:spcPts val="440"/>
              </a:spcBef>
              <a:spcAft>
                <a:spcPts val="0"/>
              </a:spcAft>
              <a:buFont typeface="Symbol" panose="05050102010706020507" pitchFamily="18" charset="2"/>
              <a:buChar char=""/>
            </a:pPr>
            <a:r>
              <a:rPr lang="es-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Institutos de Medicina Legal de Extremadura</a:t>
            </a:r>
            <a:endParaRPr lang="es-ES" sz="1400" dirty="0">
              <a:effectLst/>
              <a:latin typeface="Arial" panose="020B0604020202020204" pitchFamily="34" charset="0"/>
              <a:ea typeface="Times New Roman" panose="02020603050405020304" pitchFamily="18" charset="0"/>
            </a:endParaRPr>
          </a:p>
          <a:p>
            <a:pPr marL="342900" marR="758190" lvl="0" indent="-342900" algn="just" eaLnBrk="0" hangingPunct="0">
              <a:lnSpc>
                <a:spcPct val="125000"/>
              </a:lnSpc>
              <a:spcBef>
                <a:spcPts val="440"/>
              </a:spcBef>
              <a:spcAft>
                <a:spcPts val="0"/>
              </a:spcAft>
              <a:buFont typeface="Symbol" panose="05050102010706020507" pitchFamily="18" charset="2"/>
              <a:buChar char=""/>
            </a:pPr>
            <a:r>
              <a:rPr lang="es-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 Navarro de Medicina Legal y Ciencias Forenses</a:t>
            </a:r>
            <a:endParaRPr lang="es-ES" sz="1400" dirty="0">
              <a:effectLst/>
              <a:latin typeface="Arial" panose="020B0604020202020204" pitchFamily="34" charset="0"/>
              <a:ea typeface="Times New Roman" panose="02020603050405020304" pitchFamily="18" charset="0"/>
            </a:endParaRPr>
          </a:p>
          <a:p>
            <a:pPr marL="342900" marR="758190" lvl="0" indent="-342900" algn="just" eaLnBrk="0" hangingPunct="0">
              <a:lnSpc>
                <a:spcPct val="125000"/>
              </a:lnSpc>
              <a:spcBef>
                <a:spcPts val="440"/>
              </a:spcBef>
              <a:spcAft>
                <a:spcPts val="0"/>
              </a:spcAft>
              <a:buFont typeface="Symbol" panose="05050102010706020507" pitchFamily="18" charset="2"/>
              <a:buChar char=""/>
            </a:pPr>
            <a:r>
              <a:rPr lang="es-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 de Medicina Legal y Ciencias Forenses de Asturias</a:t>
            </a:r>
            <a:endParaRPr lang="es-ES" sz="1400" dirty="0">
              <a:effectLst/>
              <a:latin typeface="Arial" panose="020B0604020202020204" pitchFamily="34" charset="0"/>
              <a:ea typeface="Times New Roman" panose="02020603050405020304" pitchFamily="18" charset="0"/>
            </a:endParaRPr>
          </a:p>
          <a:p>
            <a:pPr marL="342900" marR="758190" lvl="0" indent="-342900" algn="just" eaLnBrk="0" hangingPunct="0">
              <a:lnSpc>
                <a:spcPct val="125000"/>
              </a:lnSpc>
              <a:spcBef>
                <a:spcPts val="440"/>
              </a:spcBef>
              <a:spcAft>
                <a:spcPts val="0"/>
              </a:spcAft>
              <a:buFont typeface="Symbol" panose="05050102010706020507" pitchFamily="18" charset="2"/>
              <a:buChar char=""/>
            </a:pPr>
            <a:r>
              <a:rPr lang="es-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 de Medicina Legal y Ciencias Forenses de Cantabria</a:t>
            </a:r>
            <a:endParaRPr lang="es-ES" sz="1400" dirty="0">
              <a:effectLst/>
              <a:latin typeface="Arial" panose="020B0604020202020204" pitchFamily="34" charset="0"/>
              <a:ea typeface="Times New Roman" panose="02020603050405020304" pitchFamily="18" charset="0"/>
            </a:endParaRPr>
          </a:p>
          <a:p>
            <a:pPr marL="342900" marR="758190" lvl="0" indent="-342900" algn="just" eaLnBrk="0" hangingPunct="0">
              <a:lnSpc>
                <a:spcPct val="125000"/>
              </a:lnSpc>
              <a:spcBef>
                <a:spcPts val="440"/>
              </a:spcBef>
              <a:spcAft>
                <a:spcPts val="0"/>
              </a:spcAft>
              <a:buFont typeface="Symbol" panose="05050102010706020507" pitchFamily="18" charset="2"/>
              <a:buChar char=""/>
            </a:pPr>
            <a:r>
              <a:rPr lang="es-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 de Medicina Legal de las Islas Baleares</a:t>
            </a:r>
            <a:endParaRPr lang="es-ES" sz="1400" dirty="0">
              <a:effectLst/>
              <a:latin typeface="Arial" panose="020B0604020202020204" pitchFamily="34" charset="0"/>
              <a:ea typeface="Times New Roman" panose="02020603050405020304" pitchFamily="18" charset="0"/>
            </a:endParaRPr>
          </a:p>
          <a:p>
            <a:pPr marL="342900" marR="758190" lvl="0" indent="-342900" algn="just" eaLnBrk="0" hangingPunct="0">
              <a:lnSpc>
                <a:spcPct val="125000"/>
              </a:lnSpc>
              <a:spcBef>
                <a:spcPts val="440"/>
              </a:spcBef>
              <a:spcAft>
                <a:spcPts val="0"/>
              </a:spcAft>
              <a:buFont typeface="Symbol" panose="05050102010706020507" pitchFamily="18" charset="2"/>
              <a:buChar char=""/>
            </a:pPr>
            <a:r>
              <a:rPr lang="es-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 de Medicina Legal de la Rioja</a:t>
            </a:r>
            <a:endParaRPr lang="es-ES" sz="1400" dirty="0">
              <a:effectLst/>
              <a:latin typeface="Arial" panose="020B0604020202020204" pitchFamily="34" charset="0"/>
              <a:ea typeface="Times New Roman" panose="02020603050405020304" pitchFamily="18" charset="0"/>
            </a:endParaRPr>
          </a:p>
          <a:p>
            <a:pPr marL="342900" marR="758190" lvl="0" indent="-342900" algn="just" eaLnBrk="0" hangingPunct="0">
              <a:lnSpc>
                <a:spcPct val="125000"/>
              </a:lnSpc>
              <a:spcBef>
                <a:spcPts val="440"/>
              </a:spcBef>
              <a:spcAft>
                <a:spcPts val="0"/>
              </a:spcAft>
              <a:buFont typeface="Symbol" panose="05050102010706020507" pitchFamily="18" charset="2"/>
              <a:buChar char=""/>
            </a:pPr>
            <a:r>
              <a:rPr lang="es-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Institutos de Medicina Legal y Ciencias Forenses de Ceuta y Melilla</a:t>
            </a:r>
            <a:endParaRPr lang="es-ES" sz="1400" dirty="0">
              <a:effectLst/>
              <a:latin typeface="Arial" panose="020B0604020202020204" pitchFamily="34" charset="0"/>
              <a:ea typeface="Times New Roman" panose="02020603050405020304" pitchFamily="18" charset="0"/>
            </a:endParaRPr>
          </a:p>
        </p:txBody>
      </p:sp>
      <p:pic>
        <p:nvPicPr>
          <p:cNvPr id="18" name="Imagen 17">
            <a:extLst>
              <a:ext uri="{FF2B5EF4-FFF2-40B4-BE49-F238E27FC236}">
                <a16:creationId xmlns:a16="http://schemas.microsoft.com/office/drawing/2014/main" id="{FE9BA458-451F-4D0A-9442-DB1FD82EF56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983" y="5988491"/>
            <a:ext cx="1722120" cy="482600"/>
          </a:xfrm>
          <a:prstGeom prst="rect">
            <a:avLst/>
          </a:prstGeom>
          <a:noFill/>
          <a:ln>
            <a:noFill/>
          </a:ln>
          <a:effectLst>
            <a:outerShdw blurRad="50800" dist="38100" dir="10800000" algn="r" rotWithShape="0">
              <a:prstClr val="black">
                <a:alpha val="40000"/>
              </a:prstClr>
            </a:outerShdw>
          </a:effectLst>
        </p:spPr>
      </p:pic>
      <p:pic>
        <p:nvPicPr>
          <p:cNvPr id="19" name="Imagen 18">
            <a:extLst>
              <a:ext uri="{FF2B5EF4-FFF2-40B4-BE49-F238E27FC236}">
                <a16:creationId xmlns:a16="http://schemas.microsoft.com/office/drawing/2014/main" id="{33305EAE-688E-4476-9F2F-325CDEA7485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43" y="6014526"/>
            <a:ext cx="956945" cy="431165"/>
          </a:xfrm>
          <a:prstGeom prst="rect">
            <a:avLst/>
          </a:prstGeom>
          <a:noFill/>
          <a:ln>
            <a:noFill/>
          </a:ln>
        </p:spPr>
      </p:pic>
      <p:pic>
        <p:nvPicPr>
          <p:cNvPr id="20" name="Imagen 19" descr="Imagen que contiene Texto&#10;&#10;Descripción generada automáticamente">
            <a:extLst>
              <a:ext uri="{FF2B5EF4-FFF2-40B4-BE49-F238E27FC236}">
                <a16:creationId xmlns:a16="http://schemas.microsoft.com/office/drawing/2014/main" id="{8B3AC376-6A81-466E-BC45-B2D4C4CA540D}"/>
              </a:ext>
            </a:extLst>
          </p:cNvPr>
          <p:cNvPicPr/>
          <p:nvPr/>
        </p:nvPicPr>
        <p:blipFill>
          <a:blip r:embed="rId5"/>
          <a:stretch>
            <a:fillRect/>
          </a:stretch>
        </p:blipFill>
        <p:spPr>
          <a:xfrm>
            <a:off x="8261667" y="5882445"/>
            <a:ext cx="1047115" cy="694690"/>
          </a:xfrm>
          <a:prstGeom prst="rect">
            <a:avLst/>
          </a:prstGeom>
        </p:spPr>
      </p:pic>
      <p:pic>
        <p:nvPicPr>
          <p:cNvPr id="21" name="Imagen 20">
            <a:extLst>
              <a:ext uri="{FF2B5EF4-FFF2-40B4-BE49-F238E27FC236}">
                <a16:creationId xmlns:a16="http://schemas.microsoft.com/office/drawing/2014/main" id="{3C19367A-C357-452A-9F66-FD6DFF087BB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62078" y="5844102"/>
            <a:ext cx="2044700" cy="798830"/>
          </a:xfrm>
          <a:prstGeom prst="rect">
            <a:avLst/>
          </a:prstGeom>
          <a:noFill/>
          <a:ln>
            <a:noFill/>
          </a:ln>
        </p:spPr>
      </p:pic>
      <p:pic>
        <p:nvPicPr>
          <p:cNvPr id="22" name="Imagen 21" descr="Texto&#10;&#10;Descripción generada automáticamente">
            <a:extLst>
              <a:ext uri="{FF2B5EF4-FFF2-40B4-BE49-F238E27FC236}">
                <a16:creationId xmlns:a16="http://schemas.microsoft.com/office/drawing/2014/main" id="{51E7F44D-F8BD-451C-B154-D3B3EE69BBE2}"/>
              </a:ext>
            </a:extLst>
          </p:cNvPr>
          <p:cNvPicPr/>
          <p:nvPr/>
        </p:nvPicPr>
        <p:blipFill>
          <a:blip r:embed="rId7"/>
          <a:stretch>
            <a:fillRect/>
          </a:stretch>
        </p:blipFill>
        <p:spPr>
          <a:xfrm>
            <a:off x="3118744" y="6019606"/>
            <a:ext cx="1910715" cy="420370"/>
          </a:xfrm>
          <a:prstGeom prst="rect">
            <a:avLst/>
          </a:prstGeom>
        </p:spPr>
      </p:pic>
      <p:pic>
        <p:nvPicPr>
          <p:cNvPr id="23" name="Imagen 22" descr="Texto&#10;&#10;Descripción generada automáticamente">
            <a:extLst>
              <a:ext uri="{FF2B5EF4-FFF2-40B4-BE49-F238E27FC236}">
                <a16:creationId xmlns:a16="http://schemas.microsoft.com/office/drawing/2014/main" id="{C0A5746A-5785-4CF4-810F-361015558CC5}"/>
              </a:ext>
            </a:extLst>
          </p:cNvPr>
          <p:cNvPicPr/>
          <p:nvPr/>
        </p:nvPicPr>
        <p:blipFill>
          <a:blip r:embed="rId8"/>
          <a:stretch>
            <a:fillRect/>
          </a:stretch>
        </p:blipFill>
        <p:spPr>
          <a:xfrm>
            <a:off x="5210015" y="5978013"/>
            <a:ext cx="1162685" cy="503555"/>
          </a:xfrm>
          <a:prstGeom prst="rect">
            <a:avLst/>
          </a:prstGeom>
        </p:spPr>
      </p:pic>
      <p:pic>
        <p:nvPicPr>
          <p:cNvPr id="24" name="Imagen 23" descr="Un dibujo con letras&#10;&#10;Descripción generada automáticamente con confianza media">
            <a:extLst>
              <a:ext uri="{FF2B5EF4-FFF2-40B4-BE49-F238E27FC236}">
                <a16:creationId xmlns:a16="http://schemas.microsoft.com/office/drawing/2014/main" id="{54D46392-D096-4556-BD3E-99E4C0BADD2D}"/>
              </a:ext>
            </a:extLst>
          </p:cNvPr>
          <p:cNvPicPr/>
          <p:nvPr/>
        </p:nvPicPr>
        <p:blipFill>
          <a:blip r:embed="rId9"/>
          <a:stretch>
            <a:fillRect/>
          </a:stretch>
        </p:blipFill>
        <p:spPr>
          <a:xfrm>
            <a:off x="6553256" y="5963408"/>
            <a:ext cx="1555115" cy="518160"/>
          </a:xfrm>
          <a:prstGeom prst="rect">
            <a:avLst/>
          </a:prstGeom>
        </p:spPr>
      </p:pic>
    </p:spTree>
    <p:extLst>
      <p:ext uri="{BB962C8B-B14F-4D97-AF65-F5344CB8AC3E}">
        <p14:creationId xmlns:p14="http://schemas.microsoft.com/office/powerpoint/2010/main" val="394237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DE69DE7E-05A7-864E-A5E4-FA7D6A106F4F}"/>
              </a:ext>
            </a:extLst>
          </p:cNvPr>
          <p:cNvSpPr txBox="1"/>
          <p:nvPr/>
        </p:nvSpPr>
        <p:spPr>
          <a:xfrm>
            <a:off x="389695" y="2967335"/>
            <a:ext cx="11163762" cy="923330"/>
          </a:xfrm>
          <a:prstGeom prst="rect">
            <a:avLst/>
          </a:prstGeom>
          <a:noFill/>
        </p:spPr>
        <p:txBody>
          <a:bodyPr wrap="none" rtlCol="0">
            <a:spAutoFit/>
          </a:bodyPr>
          <a:lstStyle/>
          <a:p>
            <a:r>
              <a:rPr lang="es-US" sz="5400" dirty="0"/>
              <a:t>¡MUCHAS GRACIAS POR SU ATENCION!</a:t>
            </a:r>
          </a:p>
        </p:txBody>
      </p:sp>
      <p:grpSp>
        <p:nvGrpSpPr>
          <p:cNvPr id="7" name="Grupo 6">
            <a:extLst>
              <a:ext uri="{FF2B5EF4-FFF2-40B4-BE49-F238E27FC236}">
                <a16:creationId xmlns:a16="http://schemas.microsoft.com/office/drawing/2014/main" id="{40214788-56CE-47F9-AE56-D9AAB50B12A9}"/>
              </a:ext>
            </a:extLst>
          </p:cNvPr>
          <p:cNvGrpSpPr/>
          <p:nvPr/>
        </p:nvGrpSpPr>
        <p:grpSpPr>
          <a:xfrm>
            <a:off x="4166330" y="5409335"/>
            <a:ext cx="3350336" cy="1011237"/>
            <a:chOff x="4341813" y="5275263"/>
            <a:chExt cx="3350336" cy="1011237"/>
          </a:xfrm>
        </p:grpSpPr>
        <p:pic>
          <p:nvPicPr>
            <p:cNvPr id="9" name="Picture 1030" descr="C:\Users\Antonio\Pictures\INTCF_120509\DSC05166.JPG">
              <a:extLst>
                <a:ext uri="{FF2B5EF4-FFF2-40B4-BE49-F238E27FC236}">
                  <a16:creationId xmlns:a16="http://schemas.microsoft.com/office/drawing/2014/main" id="{6E471EC3-544A-4573-8C3E-802DEAA1C8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074" y="5282043"/>
              <a:ext cx="658368" cy="49377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ext uri="{91240B29-F687-4f45-9708-019B960494DF}"/>
            </a:extLst>
          </p:spPr>
        </p:pic>
        <p:pic>
          <p:nvPicPr>
            <p:cNvPr id="10" name="Picture 1027" descr="Enlace a la página del Ministerio de Justicia. Enlace a página externa en nueva ventana.">
              <a:hlinkClick r:id="rId5"/>
              <a:extLst>
                <a:ext uri="{FF2B5EF4-FFF2-40B4-BE49-F238E27FC236}">
                  <a16:creationId xmlns:a16="http://schemas.microsoft.com/office/drawing/2014/main" id="{2C3D534A-1208-431E-A4F6-160952CE09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5240"/>
            <a:stretch>
              <a:fillRect/>
            </a:stretch>
          </p:blipFill>
          <p:spPr bwMode="auto">
            <a:xfrm>
              <a:off x="4341813" y="5275263"/>
              <a:ext cx="1466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B206F1BA-E08B-414C-A6A4-E758F7D3D0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2824" y="5316801"/>
              <a:ext cx="949325" cy="434975"/>
            </a:xfrm>
            <a:prstGeom prst="rect">
              <a:avLst/>
            </a:prstGeom>
            <a:ln/>
          </p:spPr>
          <p:style>
            <a:lnRef idx="0">
              <a:schemeClr val="accent1"/>
            </a:lnRef>
            <a:fillRef idx="3">
              <a:schemeClr val="accent1"/>
            </a:fillRef>
            <a:effectRef idx="3">
              <a:schemeClr val="accent1"/>
            </a:effectRef>
            <a:fontRef idx="minor">
              <a:schemeClr val="lt1"/>
            </a:fontRef>
          </p:style>
        </p:pic>
        <p:sp>
          <p:nvSpPr>
            <p:cNvPr id="12" name="CuadroTexto 6">
              <a:extLst>
                <a:ext uri="{FF2B5EF4-FFF2-40B4-BE49-F238E27FC236}">
                  <a16:creationId xmlns:a16="http://schemas.microsoft.com/office/drawing/2014/main" id="{0E53972C-A7A8-4544-AF33-AB21EE48B915}"/>
                </a:ext>
              </a:extLst>
            </p:cNvPr>
            <p:cNvSpPr txBox="1">
              <a:spLocks noChangeArrowheads="1"/>
            </p:cNvSpPr>
            <p:nvPr/>
          </p:nvSpPr>
          <p:spPr bwMode="auto">
            <a:xfrm>
              <a:off x="4341813" y="5918200"/>
              <a:ext cx="3333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s-US" sz="1800" dirty="0">
                  <a:solidFill>
                    <a:schemeClr val="bg2"/>
                  </a:solidFill>
                </a:rPr>
                <a:t>antonio.alonsoalonso@justicia.es</a:t>
              </a:r>
            </a:p>
          </p:txBody>
        </p:sp>
      </p:grpSp>
    </p:spTree>
    <p:extLst>
      <p:ext uri="{BB962C8B-B14F-4D97-AF65-F5344CB8AC3E}">
        <p14:creationId xmlns:p14="http://schemas.microsoft.com/office/powerpoint/2010/main" val="126110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466343"/>
            <a:ext cx="12192000" cy="1362113"/>
          </a:xfrm>
        </p:spPr>
        <p:txBody>
          <a:bodyPr rtlCol="0">
            <a:normAutofit fontScale="90000"/>
          </a:bodyPr>
          <a:lstStyle/>
          <a:p>
            <a:pPr algn="ctr" rtl="0"/>
            <a:r>
              <a:rPr lang="es-ES" b="1" dirty="0"/>
              <a:t>DISTRIBUCIÓN POR COMUNIDADES AUTÓNOMAS </a:t>
            </a:r>
            <a:r>
              <a:rPr lang="es-ES" b="1" dirty="0">
                <a:solidFill>
                  <a:schemeClr val="bg2"/>
                </a:solidFill>
              </a:rPr>
              <a:t>y </a:t>
            </a:r>
            <a:r>
              <a:rPr lang="es-ES" sz="3200" b="1" dirty="0">
                <a:solidFill>
                  <a:schemeClr val="bg2"/>
                </a:solidFill>
                <a:effectLst/>
                <a:latin typeface="Corbel" panose="020B0503020204020204" pitchFamily="34" charset="0"/>
                <a:ea typeface="Calibri" panose="020F0502020204030204" pitchFamily="34" charset="0"/>
                <a:cs typeface="Calibri" panose="020F0502020204030204" pitchFamily="34" charset="0"/>
              </a:rPr>
              <a:t>CLASIFICACIÓN DEL NÚMERO DE VÍCTIMAS MORTALES (n=808) </a:t>
            </a:r>
            <a:br>
              <a:rPr lang="es-ES" b="1" dirty="0">
                <a:solidFill>
                  <a:schemeClr val="bg2"/>
                </a:solidFill>
              </a:rPr>
            </a:br>
            <a:endParaRPr lang="es-ES" b="1" i="1" dirty="0">
              <a:solidFill>
                <a:schemeClr val="bg2"/>
              </a:solidFill>
            </a:endParaRPr>
          </a:p>
        </p:txBody>
      </p:sp>
      <p:graphicFrame>
        <p:nvGraphicFramePr>
          <p:cNvPr id="7" name="Gráfico 6">
            <a:extLst>
              <a:ext uri="{FF2B5EF4-FFF2-40B4-BE49-F238E27FC236}">
                <a16:creationId xmlns:a16="http://schemas.microsoft.com/office/drawing/2014/main" id="{414C4547-062E-4EBF-99FF-8704D86B071C}"/>
              </a:ext>
            </a:extLst>
          </p:cNvPr>
          <p:cNvGraphicFramePr/>
          <p:nvPr>
            <p:extLst>
              <p:ext uri="{D42A27DB-BD31-4B8C-83A1-F6EECF244321}">
                <p14:modId xmlns:p14="http://schemas.microsoft.com/office/powerpoint/2010/main" val="219809715"/>
              </p:ext>
            </p:extLst>
          </p:nvPr>
        </p:nvGraphicFramePr>
        <p:xfrm>
          <a:off x="157715" y="1926043"/>
          <a:ext cx="6101317" cy="4216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7F9564C2-9B8D-4970-BBDF-9C7702AEEF0E}"/>
              </a:ext>
            </a:extLst>
          </p:cNvPr>
          <p:cNvGraphicFramePr/>
          <p:nvPr>
            <p:extLst>
              <p:ext uri="{D42A27DB-BD31-4B8C-83A1-F6EECF244321}">
                <p14:modId xmlns:p14="http://schemas.microsoft.com/office/powerpoint/2010/main" val="3144716571"/>
              </p:ext>
            </p:extLst>
          </p:nvPr>
        </p:nvGraphicFramePr>
        <p:xfrm>
          <a:off x="6443981" y="2579612"/>
          <a:ext cx="5400040" cy="2908891"/>
        </p:xfrm>
        <a:graphic>
          <a:graphicData uri="http://schemas.openxmlformats.org/drawingml/2006/chart">
            <c:chart xmlns:c="http://schemas.openxmlformats.org/drawingml/2006/chart" xmlns:r="http://schemas.openxmlformats.org/officeDocument/2006/relationships" r:id="rId4"/>
          </a:graphicData>
        </a:graphic>
      </p:graphicFrame>
      <p:pic>
        <p:nvPicPr>
          <p:cNvPr id="10" name="Imagen 9">
            <a:extLst>
              <a:ext uri="{FF2B5EF4-FFF2-40B4-BE49-F238E27FC236}">
                <a16:creationId xmlns:a16="http://schemas.microsoft.com/office/drawing/2014/main" id="{3CAB995B-8D13-4C95-B9F1-95CC58EFCAF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spTree>
    <p:extLst>
      <p:ext uri="{BB962C8B-B14F-4D97-AF65-F5344CB8AC3E}">
        <p14:creationId xmlns:p14="http://schemas.microsoft.com/office/powerpoint/2010/main" val="364119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E5C0D5D-39F9-AE4E-9F42-49F66432E556}"/>
              </a:ext>
            </a:extLst>
          </p:cNvPr>
          <p:cNvSpPr/>
          <p:nvPr/>
        </p:nvSpPr>
        <p:spPr>
          <a:xfrm>
            <a:off x="3838013" y="0"/>
            <a:ext cx="5740884" cy="4322762"/>
          </a:xfrm>
          <a:prstGeom prst="rect">
            <a:avLst/>
          </a:prstGeom>
          <a:pattFill prst="ltHorz">
            <a:fgClr>
              <a:srgbClr val="0070C0"/>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3" name="Título 1"/>
          <p:cNvSpPr>
            <a:spLocks noGrp="1"/>
          </p:cNvSpPr>
          <p:nvPr>
            <p:ph type="title"/>
          </p:nvPr>
        </p:nvSpPr>
        <p:spPr>
          <a:xfrm>
            <a:off x="3838015" y="3512634"/>
            <a:ext cx="5740882" cy="810129"/>
          </a:xfrm>
          <a:solidFill>
            <a:schemeClr val="bg2"/>
          </a:solidFill>
        </p:spPr>
        <p:txBody>
          <a:bodyPr rtlCol="0"/>
          <a:lstStyle/>
          <a:p>
            <a:pPr rtl="0"/>
            <a:r>
              <a:rPr lang="es-ES" dirty="0">
                <a:solidFill>
                  <a:srgbClr val="0070C0"/>
                </a:solidFill>
              </a:rPr>
              <a:t>CONDUCTORES</a:t>
            </a:r>
          </a:p>
        </p:txBody>
      </p:sp>
      <p:sp>
        <p:nvSpPr>
          <p:cNvPr id="14" name="Marcador de posición de texto 2"/>
          <p:cNvSpPr>
            <a:spLocks noGrp="1"/>
          </p:cNvSpPr>
          <p:nvPr>
            <p:ph type="body" idx="1"/>
          </p:nvPr>
        </p:nvSpPr>
        <p:spPr>
          <a:xfrm>
            <a:off x="3838012" y="4411044"/>
            <a:ext cx="7219847" cy="810129"/>
          </a:xfrm>
          <a:solidFill>
            <a:schemeClr val="bg2"/>
          </a:solidFill>
        </p:spPr>
        <p:txBody>
          <a:bodyPr rtlCol="0">
            <a:noAutofit/>
          </a:bodyPr>
          <a:lstStyle/>
          <a:p>
            <a:pPr rtl="0"/>
            <a:r>
              <a:rPr lang="es-ES" sz="3600" b="1" dirty="0">
                <a:solidFill>
                  <a:srgbClr val="0070C0"/>
                </a:solidFill>
              </a:rPr>
              <a:t>597</a:t>
            </a:r>
            <a:r>
              <a:rPr lang="es-ES" sz="3600" dirty="0">
                <a:solidFill>
                  <a:srgbClr val="0070C0"/>
                </a:solidFill>
              </a:rPr>
              <a:t> fallecidos en accidente de tráfico</a:t>
            </a:r>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30849" y="262952"/>
            <a:ext cx="9628632" cy="1362113"/>
          </a:xfrm>
          <a:noFill/>
        </p:spPr>
        <p:txBody>
          <a:bodyPr rtlCol="0">
            <a:normAutofit/>
          </a:bodyPr>
          <a:lstStyle/>
          <a:p>
            <a:pPr rtl="0"/>
            <a:r>
              <a:rPr lang="es-ES" b="1" dirty="0">
                <a:solidFill>
                  <a:srgbClr val="0070C0"/>
                </a:solidFill>
                <a:latin typeface="Corbel" panose="020B0503020204020204" pitchFamily="34" charset="0"/>
              </a:rPr>
              <a:t>CONDUCTORES FALLECIDOS </a:t>
            </a:r>
            <a:r>
              <a:rPr lang="es-ES" b="1" i="1" dirty="0">
                <a:solidFill>
                  <a:srgbClr val="0070C0"/>
                </a:solidFill>
                <a:latin typeface="Corbel" panose="020B0503020204020204" pitchFamily="34" charset="0"/>
              </a:rPr>
              <a:t>(n=597)</a:t>
            </a:r>
            <a:br>
              <a:rPr lang="es-ES" b="1" i="1" dirty="0">
                <a:solidFill>
                  <a:srgbClr val="0070C0"/>
                </a:solidFill>
                <a:latin typeface="Corbel" panose="020B0503020204020204" pitchFamily="34" charset="0"/>
              </a:rPr>
            </a:br>
            <a:r>
              <a:rPr lang="es-ES" sz="2000" b="1" dirty="0">
                <a:solidFill>
                  <a:schemeClr val="tx1">
                    <a:lumMod val="60000"/>
                    <a:lumOff val="40000"/>
                  </a:schemeClr>
                </a:solidFill>
                <a:latin typeface="Corbel" panose="020B0503020204020204" pitchFamily="34" charset="0"/>
              </a:rPr>
              <a:t>DISTRIBUCIÓN POR SEXO Y RANGO DE EDAD</a:t>
            </a:r>
            <a:endParaRPr lang="es-ES" b="1" dirty="0">
              <a:solidFill>
                <a:schemeClr val="tx1">
                  <a:lumMod val="60000"/>
                  <a:lumOff val="40000"/>
                </a:schemeClr>
              </a:solidFill>
              <a:latin typeface="Corbel" panose="020B0503020204020204" pitchFamily="34" charset="0"/>
            </a:endParaRPr>
          </a:p>
        </p:txBody>
      </p:sp>
      <p:sp>
        <p:nvSpPr>
          <p:cNvPr id="3" name="Rectángulo 2">
            <a:extLst>
              <a:ext uri="{FF2B5EF4-FFF2-40B4-BE49-F238E27FC236}">
                <a16:creationId xmlns:a16="http://schemas.microsoft.com/office/drawing/2014/main" id="{57314D06-6400-4649-A0B5-AA4D545747B8}"/>
              </a:ext>
            </a:extLst>
          </p:cNvPr>
          <p:cNvSpPr/>
          <p:nvPr/>
        </p:nvSpPr>
        <p:spPr>
          <a:xfrm>
            <a:off x="0" y="0"/>
            <a:ext cx="12192000" cy="2906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10" name="Imagen 9">
            <a:extLst>
              <a:ext uri="{FF2B5EF4-FFF2-40B4-BE49-F238E27FC236}">
                <a16:creationId xmlns:a16="http://schemas.microsoft.com/office/drawing/2014/main" id="{E0D30FC8-632A-4A25-8F91-C1347FD2D9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graphicFrame>
        <p:nvGraphicFramePr>
          <p:cNvPr id="11" name="Gráfico 10">
            <a:extLst>
              <a:ext uri="{FF2B5EF4-FFF2-40B4-BE49-F238E27FC236}">
                <a16:creationId xmlns:a16="http://schemas.microsoft.com/office/drawing/2014/main" id="{2FE9C0AB-2536-4052-A269-E08DAA21AC3D}"/>
              </a:ext>
            </a:extLst>
          </p:cNvPr>
          <p:cNvGraphicFramePr/>
          <p:nvPr>
            <p:extLst>
              <p:ext uri="{D42A27DB-BD31-4B8C-83A1-F6EECF244321}">
                <p14:modId xmlns:p14="http://schemas.microsoft.com/office/powerpoint/2010/main" val="2761022574"/>
              </p:ext>
            </p:extLst>
          </p:nvPr>
        </p:nvGraphicFramePr>
        <p:xfrm>
          <a:off x="6015627" y="1926110"/>
          <a:ext cx="4743854" cy="36440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605D6479-D9AA-45C2-89C6-2CA328213B5D}"/>
              </a:ext>
            </a:extLst>
          </p:cNvPr>
          <p:cNvGraphicFramePr/>
          <p:nvPr>
            <p:extLst>
              <p:ext uri="{D42A27DB-BD31-4B8C-83A1-F6EECF244321}">
                <p14:modId xmlns:p14="http://schemas.microsoft.com/office/powerpoint/2010/main" val="2516806647"/>
              </p:ext>
            </p:extLst>
          </p:nvPr>
        </p:nvGraphicFramePr>
        <p:xfrm>
          <a:off x="1432519" y="1985432"/>
          <a:ext cx="4105396" cy="35846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482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81684" y="290610"/>
            <a:ext cx="9628632" cy="1362113"/>
          </a:xfrm>
        </p:spPr>
        <p:txBody>
          <a:bodyPr rtlCol="0">
            <a:normAutofit fontScale="90000"/>
          </a:bodyPr>
          <a:lstStyle/>
          <a:p>
            <a:pPr rtl="0"/>
            <a:r>
              <a:rPr lang="es-ES" b="1" dirty="0">
                <a:solidFill>
                  <a:srgbClr val="0070C0"/>
                </a:solidFill>
              </a:rPr>
              <a:t>CONDUCTORES FALLECIDOS</a:t>
            </a:r>
            <a:br>
              <a:rPr lang="es-ES" b="1" dirty="0">
                <a:solidFill>
                  <a:srgbClr val="0070C0"/>
                </a:solidFill>
              </a:rPr>
            </a:br>
            <a:r>
              <a:rPr lang="es-ES" b="1" i="1" dirty="0">
                <a:solidFill>
                  <a:srgbClr val="0070C0"/>
                </a:solidFill>
              </a:rPr>
              <a:t>(n=597)</a:t>
            </a:r>
            <a:br>
              <a:rPr lang="es-ES" b="1" i="1" dirty="0">
                <a:solidFill>
                  <a:srgbClr val="0070C0"/>
                </a:solidFill>
              </a:rPr>
            </a:br>
            <a:r>
              <a:rPr lang="es-ES" b="1" dirty="0">
                <a:solidFill>
                  <a:schemeClr val="tx2">
                    <a:lumMod val="50000"/>
                    <a:lumOff val="50000"/>
                  </a:schemeClr>
                </a:solidFill>
              </a:rPr>
              <a:t>DISTRIBUCIÓN POR TIPO DE VEHÍCULO</a:t>
            </a:r>
          </a:p>
        </p:txBody>
      </p:sp>
      <p:sp>
        <p:nvSpPr>
          <p:cNvPr id="8" name="Rectángulo 7">
            <a:extLst>
              <a:ext uri="{FF2B5EF4-FFF2-40B4-BE49-F238E27FC236}">
                <a16:creationId xmlns:a16="http://schemas.microsoft.com/office/drawing/2014/main" id="{0246D3ED-3B95-4949-B6B6-1E0BF6DC005D}"/>
              </a:ext>
            </a:extLst>
          </p:cNvPr>
          <p:cNvSpPr/>
          <p:nvPr/>
        </p:nvSpPr>
        <p:spPr>
          <a:xfrm>
            <a:off x="0" y="0"/>
            <a:ext cx="12192000" cy="2906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aphicFrame>
        <p:nvGraphicFramePr>
          <p:cNvPr id="9" name="Gráfico 8">
            <a:extLst>
              <a:ext uri="{FF2B5EF4-FFF2-40B4-BE49-F238E27FC236}">
                <a16:creationId xmlns:a16="http://schemas.microsoft.com/office/drawing/2014/main" id="{436E9CF3-C7F1-4AB2-A1A3-C573CBEABD1B}"/>
              </a:ext>
            </a:extLst>
          </p:cNvPr>
          <p:cNvGraphicFramePr/>
          <p:nvPr>
            <p:extLst>
              <p:ext uri="{D42A27DB-BD31-4B8C-83A1-F6EECF244321}">
                <p14:modId xmlns:p14="http://schemas.microsoft.com/office/powerpoint/2010/main" val="1367647357"/>
              </p:ext>
            </p:extLst>
          </p:nvPr>
        </p:nvGraphicFramePr>
        <p:xfrm>
          <a:off x="1809482" y="1699913"/>
          <a:ext cx="7282752" cy="4230808"/>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agen 9">
            <a:extLst>
              <a:ext uri="{FF2B5EF4-FFF2-40B4-BE49-F238E27FC236}">
                <a16:creationId xmlns:a16="http://schemas.microsoft.com/office/drawing/2014/main" id="{4EED8A87-1926-40A0-BBCF-3692AC18FC8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spTree>
    <p:extLst>
      <p:ext uri="{BB962C8B-B14F-4D97-AF65-F5344CB8AC3E}">
        <p14:creationId xmlns:p14="http://schemas.microsoft.com/office/powerpoint/2010/main" val="314207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54000" y="326963"/>
            <a:ext cx="10654792" cy="981137"/>
          </a:xfrm>
        </p:spPr>
        <p:txBody>
          <a:bodyPr rtlCol="0">
            <a:normAutofit/>
          </a:bodyPr>
          <a:lstStyle/>
          <a:p>
            <a:pPr rtl="0"/>
            <a:r>
              <a:rPr lang="es-ES" b="1" dirty="0">
                <a:solidFill>
                  <a:srgbClr val="0070C0"/>
                </a:solidFill>
              </a:rPr>
              <a:t>CONDUCTORES FALLECIDOS </a:t>
            </a:r>
            <a:r>
              <a:rPr lang="es-ES" b="1" i="1" dirty="0">
                <a:solidFill>
                  <a:srgbClr val="0070C0"/>
                </a:solidFill>
              </a:rPr>
              <a:t>(n=597)</a:t>
            </a:r>
            <a:br>
              <a:rPr lang="es-ES" b="1" i="1" dirty="0">
                <a:solidFill>
                  <a:srgbClr val="0070C0"/>
                </a:solidFill>
              </a:rPr>
            </a:br>
            <a:r>
              <a:rPr lang="es-ES" sz="2000" b="1" dirty="0">
                <a:solidFill>
                  <a:schemeClr val="tx2">
                    <a:lumMod val="50000"/>
                    <a:lumOff val="50000"/>
                  </a:schemeClr>
                </a:solidFill>
                <a:latin typeface="Corbel" panose="020B0503020204020204" pitchFamily="34" charset="0"/>
              </a:rPr>
              <a:t>DISTRIBUCIÓN SEGÚN EL RESULTADO TOXICOLÓGICO Y DISTRIBUCION POR MESES </a:t>
            </a:r>
          </a:p>
        </p:txBody>
      </p:sp>
      <p:sp>
        <p:nvSpPr>
          <p:cNvPr id="8" name="Rectángulo 7">
            <a:extLst>
              <a:ext uri="{FF2B5EF4-FFF2-40B4-BE49-F238E27FC236}">
                <a16:creationId xmlns:a16="http://schemas.microsoft.com/office/drawing/2014/main" id="{0ECF1A0B-86DB-8D42-9EDE-1DF906C6964E}"/>
              </a:ext>
            </a:extLst>
          </p:cNvPr>
          <p:cNvSpPr/>
          <p:nvPr/>
        </p:nvSpPr>
        <p:spPr>
          <a:xfrm>
            <a:off x="-1524" y="22231"/>
            <a:ext cx="12192000" cy="2906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aphicFrame>
        <p:nvGraphicFramePr>
          <p:cNvPr id="10" name="Gráfico 9">
            <a:extLst>
              <a:ext uri="{FF2B5EF4-FFF2-40B4-BE49-F238E27FC236}">
                <a16:creationId xmlns:a16="http://schemas.microsoft.com/office/drawing/2014/main" id="{A5DC48AA-48D9-43B8-80A3-03BF755AC308}"/>
              </a:ext>
            </a:extLst>
          </p:cNvPr>
          <p:cNvGraphicFramePr/>
          <p:nvPr>
            <p:extLst>
              <p:ext uri="{D42A27DB-BD31-4B8C-83A1-F6EECF244321}">
                <p14:modId xmlns:p14="http://schemas.microsoft.com/office/powerpoint/2010/main" val="1847445529"/>
              </p:ext>
            </p:extLst>
          </p:nvPr>
        </p:nvGraphicFramePr>
        <p:xfrm>
          <a:off x="436643" y="1851136"/>
          <a:ext cx="4772861" cy="3545111"/>
        </p:xfrm>
        <a:graphic>
          <a:graphicData uri="http://schemas.openxmlformats.org/drawingml/2006/chart">
            <c:chart xmlns:c="http://schemas.openxmlformats.org/drawingml/2006/chart" xmlns:r="http://schemas.openxmlformats.org/officeDocument/2006/relationships" r:id="rId3"/>
          </a:graphicData>
        </a:graphic>
      </p:graphicFrame>
      <p:pic>
        <p:nvPicPr>
          <p:cNvPr id="14" name="Imagen 13">
            <a:extLst>
              <a:ext uri="{FF2B5EF4-FFF2-40B4-BE49-F238E27FC236}">
                <a16:creationId xmlns:a16="http://schemas.microsoft.com/office/drawing/2014/main" id="{A2FA586A-8800-4F48-969E-4DA0EFC5D9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grpSp>
        <p:nvGrpSpPr>
          <p:cNvPr id="3" name="Grupo 2">
            <a:extLst>
              <a:ext uri="{FF2B5EF4-FFF2-40B4-BE49-F238E27FC236}">
                <a16:creationId xmlns:a16="http://schemas.microsoft.com/office/drawing/2014/main" id="{8C93FADC-576C-4953-8D7D-005FD882C041}"/>
              </a:ext>
            </a:extLst>
          </p:cNvPr>
          <p:cNvGrpSpPr/>
          <p:nvPr/>
        </p:nvGrpSpPr>
        <p:grpSpPr>
          <a:xfrm>
            <a:off x="5566069" y="1876894"/>
            <a:ext cx="6063553" cy="3836062"/>
            <a:chOff x="5566069" y="1876894"/>
            <a:chExt cx="6063553" cy="3836062"/>
          </a:xfrm>
        </p:grpSpPr>
        <p:graphicFrame>
          <p:nvGraphicFramePr>
            <p:cNvPr id="12" name="Gráfico 11">
              <a:extLst>
                <a:ext uri="{FF2B5EF4-FFF2-40B4-BE49-F238E27FC236}">
                  <a16:creationId xmlns:a16="http://schemas.microsoft.com/office/drawing/2014/main" id="{1D58390F-242A-4669-9A8A-9BE5636E791D}"/>
                </a:ext>
              </a:extLst>
            </p:cNvPr>
            <p:cNvGraphicFramePr/>
            <p:nvPr>
              <p:extLst>
                <p:ext uri="{D42A27DB-BD31-4B8C-83A1-F6EECF244321}">
                  <p14:modId xmlns:p14="http://schemas.microsoft.com/office/powerpoint/2010/main" val="4188392351"/>
                </p:ext>
              </p:extLst>
            </p:nvPr>
          </p:nvGraphicFramePr>
          <p:xfrm>
            <a:off x="5566069" y="1876894"/>
            <a:ext cx="6063553" cy="3493596"/>
          </p:xfrm>
          <a:graphic>
            <a:graphicData uri="http://schemas.openxmlformats.org/drawingml/2006/chart">
              <c:chart xmlns:c="http://schemas.openxmlformats.org/drawingml/2006/chart" xmlns:r="http://schemas.openxmlformats.org/officeDocument/2006/relationships" r:id="rId5"/>
            </a:graphicData>
          </a:graphic>
        </p:graphicFrame>
        <p:sp>
          <p:nvSpPr>
            <p:cNvPr id="15" name="CuadroTexto 14">
              <a:extLst>
                <a:ext uri="{FF2B5EF4-FFF2-40B4-BE49-F238E27FC236}">
                  <a16:creationId xmlns:a16="http://schemas.microsoft.com/office/drawing/2014/main" id="{C57B9311-FF96-4176-ACD9-74206560359C}"/>
                </a:ext>
              </a:extLst>
            </p:cNvPr>
            <p:cNvSpPr txBox="1"/>
            <p:nvPr/>
          </p:nvSpPr>
          <p:spPr>
            <a:xfrm>
              <a:off x="5566069" y="5370490"/>
              <a:ext cx="6063553" cy="342466"/>
            </a:xfrm>
            <a:prstGeom prst="rect">
              <a:avLst/>
            </a:prstGeom>
            <a:noFill/>
          </p:spPr>
          <p:txBody>
            <a:bodyPr wrap="square">
              <a:spAutoFit/>
            </a:bodyPr>
            <a:lstStyle/>
            <a:p>
              <a:pPr algn="ctr">
                <a:lnSpc>
                  <a:spcPct val="107000"/>
                </a:lnSpc>
              </a:pPr>
              <a:r>
                <a:rPr lang="es-ES" sz="1600" b="1" dirty="0">
                  <a:solidFill>
                    <a:srgbClr val="5B9BD5"/>
                  </a:solidFill>
                  <a:effectLst/>
                  <a:latin typeface="Corbel" panose="020B0503020204020204" pitchFamily="34" charset="0"/>
                  <a:ea typeface="Calibri" panose="020F0502020204030204" pitchFamily="34" charset="0"/>
                  <a:cs typeface="Calibri" panose="020F0502020204030204" pitchFamily="34" charset="0"/>
                </a:rPr>
                <a:t>DISTRIBUCIÓN PORCENTUAL DE LOS RESULTADOS</a:t>
              </a:r>
              <a:r>
                <a:rPr lang="es-ES" sz="1600" b="1" dirty="0">
                  <a:latin typeface="Arial" panose="020B0604020202020204" pitchFamily="34" charset="0"/>
                  <a:ea typeface="Calibri" panose="020F0502020204030204" pitchFamily="34" charset="0"/>
                </a:rPr>
                <a:t> </a:t>
              </a:r>
              <a:r>
                <a:rPr lang="es-ES" sz="1600" b="1" dirty="0">
                  <a:solidFill>
                    <a:srgbClr val="5B9BD5"/>
                  </a:solidFill>
                  <a:effectLst/>
                  <a:latin typeface="Corbel" panose="020B0503020204020204" pitchFamily="34" charset="0"/>
                  <a:ea typeface="Calibri" panose="020F0502020204030204" pitchFamily="34" charset="0"/>
                  <a:cs typeface="Calibri" panose="020F0502020204030204" pitchFamily="34" charset="0"/>
                </a:rPr>
                <a:t>POR MESES </a:t>
              </a:r>
              <a:endParaRPr lang="es-ES" sz="1600" b="1" dirty="0">
                <a:effectLst/>
                <a:latin typeface="Arial" panose="020B0604020202020204" pitchFamily="34" charset="0"/>
                <a:ea typeface="Times New Roman" panose="02020603050405020304" pitchFamily="18" charset="0"/>
              </a:endParaRPr>
            </a:p>
          </p:txBody>
        </p:sp>
      </p:grpSp>
    </p:spTree>
    <p:extLst>
      <p:ext uri="{BB962C8B-B14F-4D97-AF65-F5344CB8AC3E}">
        <p14:creationId xmlns:p14="http://schemas.microsoft.com/office/powerpoint/2010/main" val="14574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81000" y="326964"/>
            <a:ext cx="10527792" cy="991626"/>
          </a:xfrm>
        </p:spPr>
        <p:txBody>
          <a:bodyPr rtlCol="0">
            <a:normAutofit/>
          </a:bodyPr>
          <a:lstStyle/>
          <a:p>
            <a:pPr rtl="0"/>
            <a:r>
              <a:rPr lang="es-ES" b="1" dirty="0">
                <a:solidFill>
                  <a:srgbClr val="0070C0"/>
                </a:solidFill>
                <a:latin typeface="Corbel" panose="020B0503020204020204" pitchFamily="34" charset="0"/>
              </a:rPr>
              <a:t>CONDUCTORES FALLECIDOS </a:t>
            </a:r>
            <a:r>
              <a:rPr lang="es-ES" b="1" i="1" dirty="0">
                <a:solidFill>
                  <a:srgbClr val="0070C0"/>
                </a:solidFill>
                <a:latin typeface="Corbel" panose="020B0503020204020204" pitchFamily="34" charset="0"/>
              </a:rPr>
              <a:t>(n=597)</a:t>
            </a:r>
            <a:br>
              <a:rPr lang="es-ES" b="1" i="1" dirty="0">
                <a:solidFill>
                  <a:srgbClr val="0070C0"/>
                </a:solidFill>
                <a:latin typeface="Corbel" panose="020B0503020204020204" pitchFamily="34" charset="0"/>
              </a:rPr>
            </a:br>
            <a:r>
              <a:rPr lang="es-ES" sz="2400" b="1" dirty="0">
                <a:solidFill>
                  <a:schemeClr val="tx2">
                    <a:lumMod val="50000"/>
                    <a:lumOff val="50000"/>
                  </a:schemeClr>
                </a:solidFill>
                <a:latin typeface="Corbel" panose="020B0503020204020204" pitchFamily="34" charset="0"/>
              </a:rPr>
              <a:t>DISTRIBUCIÓN SEGÚN EL RESULTADO TOXICOLÓGICO</a:t>
            </a:r>
          </a:p>
        </p:txBody>
      </p:sp>
      <p:sp>
        <p:nvSpPr>
          <p:cNvPr id="8" name="Rectángulo 7">
            <a:extLst>
              <a:ext uri="{FF2B5EF4-FFF2-40B4-BE49-F238E27FC236}">
                <a16:creationId xmlns:a16="http://schemas.microsoft.com/office/drawing/2014/main" id="{0ECF1A0B-86DB-8D42-9EDE-1DF906C6964E}"/>
              </a:ext>
            </a:extLst>
          </p:cNvPr>
          <p:cNvSpPr/>
          <p:nvPr/>
        </p:nvSpPr>
        <p:spPr>
          <a:xfrm>
            <a:off x="-1524" y="22231"/>
            <a:ext cx="12192000" cy="2906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E5E6DA"/>
              </a:solidFill>
              <a:effectLst/>
              <a:uLnTx/>
              <a:uFillTx/>
              <a:latin typeface="Calibri" panose="020F0502020204030204"/>
              <a:ea typeface="+mn-ea"/>
              <a:cs typeface="+mn-cs"/>
            </a:endParaRPr>
          </a:p>
        </p:txBody>
      </p:sp>
      <p:graphicFrame>
        <p:nvGraphicFramePr>
          <p:cNvPr id="10" name="Gráfico 9">
            <a:extLst>
              <a:ext uri="{FF2B5EF4-FFF2-40B4-BE49-F238E27FC236}">
                <a16:creationId xmlns:a16="http://schemas.microsoft.com/office/drawing/2014/main" id="{A5DC48AA-48D9-43B8-80A3-03BF755AC308}"/>
              </a:ext>
            </a:extLst>
          </p:cNvPr>
          <p:cNvGraphicFramePr/>
          <p:nvPr>
            <p:extLst>
              <p:ext uri="{D42A27DB-BD31-4B8C-83A1-F6EECF244321}">
                <p14:modId xmlns:p14="http://schemas.microsoft.com/office/powerpoint/2010/main" val="552437916"/>
              </p:ext>
            </p:extLst>
          </p:nvPr>
        </p:nvGraphicFramePr>
        <p:xfrm>
          <a:off x="191025" y="1927628"/>
          <a:ext cx="3792457" cy="3006614"/>
        </p:xfrm>
        <a:graphic>
          <a:graphicData uri="http://schemas.openxmlformats.org/drawingml/2006/chart">
            <c:chart xmlns:c="http://schemas.openxmlformats.org/drawingml/2006/chart" xmlns:r="http://schemas.openxmlformats.org/officeDocument/2006/relationships" r:id="rId3"/>
          </a:graphicData>
        </a:graphic>
      </p:graphicFrame>
      <p:pic>
        <p:nvPicPr>
          <p:cNvPr id="14" name="Imagen 13">
            <a:extLst>
              <a:ext uri="{FF2B5EF4-FFF2-40B4-BE49-F238E27FC236}">
                <a16:creationId xmlns:a16="http://schemas.microsoft.com/office/drawing/2014/main" id="{A2FA586A-8800-4F48-969E-4DA0EFC5D9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41675" y="6172200"/>
            <a:ext cx="5708650" cy="685800"/>
          </a:xfrm>
          <a:prstGeom prst="rect">
            <a:avLst/>
          </a:prstGeom>
          <a:noFill/>
        </p:spPr>
      </p:pic>
      <p:graphicFrame>
        <p:nvGraphicFramePr>
          <p:cNvPr id="9" name="Gráfico 8">
            <a:extLst>
              <a:ext uri="{FF2B5EF4-FFF2-40B4-BE49-F238E27FC236}">
                <a16:creationId xmlns:a16="http://schemas.microsoft.com/office/drawing/2014/main" id="{15BF4BBB-7359-419F-A5AA-4EFE4BF2E23D}"/>
              </a:ext>
            </a:extLst>
          </p:cNvPr>
          <p:cNvGraphicFramePr/>
          <p:nvPr>
            <p:extLst>
              <p:ext uri="{D42A27DB-BD31-4B8C-83A1-F6EECF244321}">
                <p14:modId xmlns:p14="http://schemas.microsoft.com/office/powerpoint/2010/main" val="3112146529"/>
              </p:ext>
            </p:extLst>
          </p:nvPr>
        </p:nvGraphicFramePr>
        <p:xfrm>
          <a:off x="4153797" y="1927628"/>
          <a:ext cx="3792457" cy="300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áfico 10">
            <a:extLst>
              <a:ext uri="{FF2B5EF4-FFF2-40B4-BE49-F238E27FC236}">
                <a16:creationId xmlns:a16="http://schemas.microsoft.com/office/drawing/2014/main" id="{12438B07-7926-4F7A-A62A-55803EA3E0E2}"/>
              </a:ext>
            </a:extLst>
          </p:cNvPr>
          <p:cNvGraphicFramePr/>
          <p:nvPr>
            <p:extLst>
              <p:ext uri="{D42A27DB-BD31-4B8C-83A1-F6EECF244321}">
                <p14:modId xmlns:p14="http://schemas.microsoft.com/office/powerpoint/2010/main" val="3409166431"/>
              </p:ext>
            </p:extLst>
          </p:nvPr>
        </p:nvGraphicFramePr>
        <p:xfrm>
          <a:off x="8116569" y="1940564"/>
          <a:ext cx="3899137" cy="2976871"/>
        </p:xfrm>
        <a:graphic>
          <a:graphicData uri="http://schemas.openxmlformats.org/drawingml/2006/chart">
            <c:chart xmlns:c="http://schemas.openxmlformats.org/drawingml/2006/chart" xmlns:r="http://schemas.openxmlformats.org/officeDocument/2006/relationships" r:id="rId6"/>
          </a:graphicData>
        </a:graphic>
      </p:graphicFrame>
      <p:sp>
        <p:nvSpPr>
          <p:cNvPr id="13" name="CuadroTexto 12">
            <a:extLst>
              <a:ext uri="{FF2B5EF4-FFF2-40B4-BE49-F238E27FC236}">
                <a16:creationId xmlns:a16="http://schemas.microsoft.com/office/drawing/2014/main" id="{C1FD8B68-1425-4EB4-B6C6-C49437A418C1}"/>
              </a:ext>
            </a:extLst>
          </p:cNvPr>
          <p:cNvSpPr txBox="1"/>
          <p:nvPr/>
        </p:nvSpPr>
        <p:spPr>
          <a:xfrm>
            <a:off x="4146431" y="1434849"/>
            <a:ext cx="3792457" cy="369332"/>
          </a:xfrm>
          <a:prstGeom prst="rect">
            <a:avLst/>
          </a:prstGeom>
          <a:noFill/>
        </p:spPr>
        <p:txBody>
          <a:bodyPr wrap="square">
            <a:spAutoFit/>
          </a:bodyPr>
          <a:lstStyle/>
          <a:p>
            <a:pPr algn="ctr"/>
            <a:r>
              <a:rPr lang="es-ES" sz="1800"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ANDALUCÍA</a:t>
            </a:r>
            <a:r>
              <a:rPr lang="es-ES" sz="1800"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  (n=126)</a:t>
            </a:r>
            <a:endParaRPr lang="es-ES" b="1" dirty="0">
              <a:effectLst>
                <a:outerShdw blurRad="38100" dist="38100" dir="2700000" algn="tl">
                  <a:srgbClr val="000000">
                    <a:alpha val="43137"/>
                  </a:srgbClr>
                </a:outerShdw>
              </a:effectLst>
            </a:endParaRPr>
          </a:p>
        </p:txBody>
      </p:sp>
      <p:sp>
        <p:nvSpPr>
          <p:cNvPr id="16" name="CuadroTexto 15">
            <a:extLst>
              <a:ext uri="{FF2B5EF4-FFF2-40B4-BE49-F238E27FC236}">
                <a16:creationId xmlns:a16="http://schemas.microsoft.com/office/drawing/2014/main" id="{C44CA1C8-29D1-45C6-ABF6-B33B5D550076}"/>
              </a:ext>
            </a:extLst>
          </p:cNvPr>
          <p:cNvSpPr txBox="1"/>
          <p:nvPr/>
        </p:nvSpPr>
        <p:spPr>
          <a:xfrm>
            <a:off x="8101837" y="1477422"/>
            <a:ext cx="3792457" cy="369332"/>
          </a:xfrm>
          <a:prstGeom prst="rect">
            <a:avLst/>
          </a:prstGeom>
          <a:noFill/>
        </p:spPr>
        <p:txBody>
          <a:bodyPr wrap="square">
            <a:spAutoFit/>
          </a:bodyPr>
          <a:lstStyle/>
          <a:p>
            <a:pPr algn="ctr"/>
            <a:r>
              <a:rPr lang="es-ES"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CATALUÑA </a:t>
            </a:r>
            <a:r>
              <a:rPr lang="es-ES"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(n=111)</a:t>
            </a:r>
            <a:r>
              <a:rPr lang="es-ES" sz="1800"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 </a:t>
            </a:r>
            <a:endParaRPr lang="es-ES" b="1" dirty="0">
              <a:effectLst>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15D4AA16-5B66-4028-AD62-DCD8943AD890}"/>
              </a:ext>
            </a:extLst>
          </p:cNvPr>
          <p:cNvSpPr txBox="1"/>
          <p:nvPr/>
        </p:nvSpPr>
        <p:spPr>
          <a:xfrm>
            <a:off x="191025" y="1434849"/>
            <a:ext cx="3792457" cy="369332"/>
          </a:xfrm>
          <a:prstGeom prst="rect">
            <a:avLst/>
          </a:prstGeom>
          <a:noFill/>
        </p:spPr>
        <p:txBody>
          <a:bodyPr wrap="square">
            <a:spAutoFit/>
          </a:bodyPr>
          <a:lstStyle/>
          <a:p>
            <a:pPr algn="ctr"/>
            <a:r>
              <a:rPr lang="es-ES" b="1" u="sng"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DATOS GLOBALES</a:t>
            </a:r>
            <a:r>
              <a:rPr lang="es-ES" sz="1800" b="1" dirty="0">
                <a:solidFill>
                  <a:srgbClr val="5B9BD5"/>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Calibri" panose="020F0502020204030204" pitchFamily="34" charset="0"/>
              </a:rPr>
              <a:t> (n=597)</a:t>
            </a:r>
            <a:endParaRPr lang="es-ES" b="1" dirty="0">
              <a:effectLst>
                <a:outerShdw blurRad="38100" dist="38100" dir="2700000" algn="tl">
                  <a:srgbClr val="000000">
                    <a:alpha val="43137"/>
                  </a:srgbClr>
                </a:outerShdw>
              </a:effectLst>
            </a:endParaRPr>
          </a:p>
        </p:txBody>
      </p:sp>
      <p:sp>
        <p:nvSpPr>
          <p:cNvPr id="18" name="CuadroTexto 17">
            <a:extLst>
              <a:ext uri="{FF2B5EF4-FFF2-40B4-BE49-F238E27FC236}">
                <a16:creationId xmlns:a16="http://schemas.microsoft.com/office/drawing/2014/main" id="{E35C72D4-F7F7-4885-93D1-FB7D72D37AC5}"/>
              </a:ext>
            </a:extLst>
          </p:cNvPr>
          <p:cNvSpPr txBox="1"/>
          <p:nvPr/>
        </p:nvSpPr>
        <p:spPr>
          <a:xfrm>
            <a:off x="191025" y="5044684"/>
            <a:ext cx="11881831" cy="1015663"/>
          </a:xfrm>
          <a:prstGeom prst="rect">
            <a:avLst/>
          </a:prstGeom>
          <a:noFill/>
        </p:spPr>
        <p:txBody>
          <a:bodyPr wrap="square">
            <a:spAutoFit/>
          </a:bodyPr>
          <a:lstStyle/>
          <a:p>
            <a:pPr algn="just"/>
            <a:r>
              <a:rPr lang="es-ES_tradnl" sz="2000" dirty="0">
                <a:latin typeface="Corbel" panose="020B0503020204020204" pitchFamily="34" charset="0"/>
                <a:ea typeface="Times New Roman" panose="02020603050405020304" pitchFamily="18" charset="0"/>
                <a:cs typeface="Arial" panose="020B0604020202020204" pitchFamily="34" charset="0"/>
              </a:rPr>
              <a:t>Se detecta un </a:t>
            </a:r>
            <a:r>
              <a:rPr lang="es-ES_tradnl" sz="2000" b="1" dirty="0">
                <a:latin typeface="Corbel" panose="020B0503020204020204" pitchFamily="34" charset="0"/>
                <a:ea typeface="Times New Roman" panose="02020603050405020304" pitchFamily="18" charset="0"/>
                <a:cs typeface="Arial" panose="020B0604020202020204" pitchFamily="34" charset="0"/>
              </a:rPr>
              <a:t>aumento en el  consumo de alcohol, drogas de abuso y psicofármacos </a:t>
            </a:r>
            <a:r>
              <a:rPr lang="es-ES_tradnl" sz="2000" dirty="0">
                <a:latin typeface="Corbel" panose="020B0503020204020204" pitchFamily="34" charset="0"/>
                <a:ea typeface="Times New Roman" panose="02020603050405020304" pitchFamily="18" charset="0"/>
                <a:cs typeface="Arial" panose="020B0604020202020204" pitchFamily="34" charset="0"/>
              </a:rPr>
              <a:t>entre los conductores fallecidos en accidentes de tráfico durante el año 2020. Andalucía presenta tasas de consumo por encima de la media nacional, mientras que Cataluña presenta una tasa por debajo de la media nacional</a:t>
            </a:r>
            <a:endParaRPr lang="es-ES" sz="2000" dirty="0"/>
          </a:p>
        </p:txBody>
      </p:sp>
    </p:spTree>
    <p:extLst>
      <p:ext uri="{BB962C8B-B14F-4D97-AF65-F5344CB8AC3E}">
        <p14:creationId xmlns:p14="http://schemas.microsoft.com/office/powerpoint/2010/main" val="5414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suntos educativo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750_TF03462902_TF03462902.potx" id="{4CE945C6-95B6-4FA9-BB0F-C70DFDA6D9C8}" vid="{F60AB2A4-3AA5-45D0-B345-5DEC87621E67}"/>
    </a:ext>
  </a:extLst>
</a:theme>
</file>

<file path=ppt/theme/theme2.xml><?xml version="1.0" encoding="utf-8"?>
<a:theme xmlns:a="http://schemas.openxmlformats.org/drawingml/2006/main" name="Tema d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7E9A4EA5F594F479DB742FD1111BDE1" ma:contentTypeVersion="4" ma:contentTypeDescription="Crear nuevo documento." ma:contentTypeScope="" ma:versionID="eaf0019686e14068cccb1b918cbdb297">
  <xsd:schema xmlns:xsd="http://www.w3.org/2001/XMLSchema" xmlns:xs="http://www.w3.org/2001/XMLSchema" xmlns:p="http://schemas.microsoft.com/office/2006/metadata/properties" xmlns:ns1="http://schemas.microsoft.com/sharepoint/v3" xmlns:ns2="4de650c3-37b1-4e5d-b84d-6224f8bacd4d" targetNamespace="http://schemas.microsoft.com/office/2006/metadata/properties" ma:root="true" ma:fieldsID="1926d69605a70fa11e7d65089a737631" ns1:_="" ns2:_="">
    <xsd:import namespace="http://schemas.microsoft.com/sharepoint/v3"/>
    <xsd:import namespace="4de650c3-37b1-4e5d-b84d-6224f8bacd4d"/>
    <xsd:element name="properties">
      <xsd:complexType>
        <xsd:sequence>
          <xsd:element name="documentManagement">
            <xsd:complexType>
              <xsd:all>
                <xsd:element ref="ns1:PublishingStartDate" minOccurs="0"/>
                <xsd:element ref="ns1:PublishingExpirationDate" minOccurs="0"/>
                <xsd:element ref="ns1:VariationsItemGroup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element name="VariationsItemGroupID" ma:index="10" nillable="true" ma:displayName="Identificador de grupo de elemento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e650c3-37b1-4e5d-b84d-6224f8bacd4d"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ariationsItemGroupID xmlns="http://schemas.microsoft.com/sharepoint/v3">279a8130-ead7-4150-922b-1728bfcb829c</VariationsItemGroupID>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EA7DF48-A5E2-4D00-B3C0-110257A5472A}"/>
</file>

<file path=customXml/itemProps2.xml><?xml version="1.0" encoding="utf-8"?>
<ds:datastoreItem xmlns:ds="http://schemas.openxmlformats.org/officeDocument/2006/customXml" ds:itemID="{F20E9B0B-E727-4D96-B35B-5BFA2044FC0C}"/>
</file>

<file path=customXml/itemProps3.xml><?xml version="1.0" encoding="utf-8"?>
<ds:datastoreItem xmlns:ds="http://schemas.openxmlformats.org/officeDocument/2006/customXml" ds:itemID="{0D238B7C-F457-43E1-98E7-76A6F124E9B3}"/>
</file>

<file path=docProps/app.xml><?xml version="1.0" encoding="utf-8"?>
<Properties xmlns="http://schemas.openxmlformats.org/officeDocument/2006/extended-properties" xmlns:vt="http://schemas.openxmlformats.org/officeDocument/2006/docPropsVTypes">
  <Template/>
  <TotalTime>0</TotalTime>
  <Words>2816</Words>
  <Application>Microsoft Office PowerPoint</Application>
  <PresentationFormat>Panorámica</PresentationFormat>
  <Paragraphs>282</Paragraphs>
  <Slides>38</Slides>
  <Notes>37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Arial</vt:lpstr>
      <vt:lpstr>Calibri</vt:lpstr>
      <vt:lpstr>Corbel</vt:lpstr>
      <vt:lpstr>Symbol</vt:lpstr>
      <vt:lpstr>Wingdings</vt:lpstr>
      <vt:lpstr>Asuntos educativos 16x9</vt:lpstr>
      <vt:lpstr>Presentación de PowerPoint</vt:lpstr>
      <vt:lpstr>INTRODUCCIÓN</vt:lpstr>
      <vt:lpstr>NÚMERO DE VÍCTIMAS MORTALES (n=808) ANALIZADAS EN LOS DISTINTOS ORGANISMOS</vt:lpstr>
      <vt:lpstr>DISTRIBUCIÓN POR COMUNIDADES AUTÓNOMAS y CLASIFICACIÓN DEL NÚMERO DE VÍCTIMAS MORTALES (n=808)  </vt:lpstr>
      <vt:lpstr>CONDUCTORES</vt:lpstr>
      <vt:lpstr>CONDUCTORES FALLECIDOS (n=597) DISTRIBUCIÓN POR SEXO Y RANGO DE EDAD</vt:lpstr>
      <vt:lpstr>CONDUCTORES FALLECIDOS (n=597) DISTRIBUCIÓN POR TIPO DE VEHÍCULO</vt:lpstr>
      <vt:lpstr>CONDUCTORES FALLECIDOS (n=597) DISTRIBUCIÓN SEGÚN EL RESULTADO TOXICOLÓGICO Y DISTRIBUCION POR MESES </vt:lpstr>
      <vt:lpstr>CONDUCTORES FALLECIDOS (n=597) DISTRIBUCIÓN SEGÚN EL RESULTADO TOXICOLÓGICO</vt:lpstr>
      <vt:lpstr>CONDUCTORES CON RESULTADOS TOXICOLÓGICOS POSITIVOS EN EL TOTAL DE CONDUCTORES FALLECIDOS (n= 597): DISTRIBUCIÓN SEGÚN EL TIPO DE TÓXICO DETECTADO</vt:lpstr>
      <vt:lpstr>CONDUCTORES CON RESULTADOS TOXICOLÓGICOS POSITIVOS (n=291) DISTRIBUCIÓN POR SEXO </vt:lpstr>
      <vt:lpstr>CONDUCTORES CON RESULTADOS TOXICOLÓGICOS POSITIVOS (n=291) DISTRIBUCIÓN PORCENTUAL POR EL TIPO DE VEHÍCULO</vt:lpstr>
      <vt:lpstr>CONDUCTORES CON RESULTADOS TOXICOLÓGICOS POSITIVOS(n=291)</vt:lpstr>
      <vt:lpstr>CONDUCTORES POSITIVOS A ALCOHOL(n=186)  DISTRIBUCIÓN SEGÚN LA TASA DE ALCOHOLEMIA</vt:lpstr>
      <vt:lpstr>CONDUCTORES POSITIVOS A ALCOHOL(n=186)  DISTRIBUCIÓN SEGÚN TASA DE ALCOHOLEMIA Y RANGO DE EDAD</vt:lpstr>
      <vt:lpstr>CONDUCTORES POSITIVOS A DROGAS (n=120) DISTRIBUCIÓN DE LOS RESULTADOS SEGÚN LA DROGA DETECTADA</vt:lpstr>
      <vt:lpstr>CONDUCTORES POSITIVOS A DROGAS(n=120)  DISTRIBUCIÓN SEGÚN LA DROGA DETECTADA Y EL RANGO DE EDAD</vt:lpstr>
      <vt:lpstr>CONDUCTORES POSITIVOS A PSICOFÁRMACOS(n=80)  DISTRIBUCIÓN DE LOS PSICOFÁRMACOS DETECTADOS</vt:lpstr>
      <vt:lpstr>CONDUCTORES CON RESULTADOS TOXICOLÓGICOS POSITIVOS(n=254)  CLASIFICACIÓN DE LOS RESULTADOS SEGÚN EL TIPO Y/O COMBINACIÓN DE SUSTANCIAS DETECTADAS</vt:lpstr>
      <vt:lpstr>Presentación de PowerPoint</vt:lpstr>
      <vt:lpstr>PEATONES FALLECIDOS(n=136)  DISTRIBUCIÓN POR SEXO Y RANGO DE EDAD</vt:lpstr>
      <vt:lpstr>PEATONES FALLECIDOS(n=136)  DISTRIBUCIÓN SEGÚN EL RESULTADO TOXICOLÓGICO</vt:lpstr>
      <vt:lpstr>PEATONES FALLECIDOS(n=136)  DISTRIBUCIÓN PORCENTUAL SEGÚN EL TIPO DE SUSTANCIA DETECTADA </vt:lpstr>
      <vt:lpstr>PEATONES CON RESULTADOS TOXICOLÓGICOS POSITIVOS(n=56) DISTRIBUCION POR SEXO Y EDAD</vt:lpstr>
      <vt:lpstr>PEATONES CON RESULTADOS POSITIVOS A ALCOHOL (n=30)  DISTRIBUCIÓN SEGÚN TASA DE ALCOHOLEMIA Y EDAD</vt:lpstr>
      <vt:lpstr>PEATONES POSITIVOS A DROGAS (n=14)  DISTRIBUCIÓN DE LOS RESULTADOS SEGÚN LA DROGA DETECTADA</vt:lpstr>
      <vt:lpstr>PEATONES POSITIVOS A PSICOFARMACOS (n=27)  DISTRIBUCIÓN DE LOS RESULTADOS SEGÚN EL PSICOFARMACO DETECTADO</vt:lpstr>
      <vt:lpstr>Presentación de PowerPoint</vt:lpstr>
      <vt:lpstr> ESTUDIO COMPARATIVO EVOLUCIÓN DEL PORCENTAJE DE CONDUCTORES SEGÚN EL RESULTADO  </vt:lpstr>
      <vt:lpstr> ESTUDIO COMPARATIVO EVOLUCIÓN DEL PORCENTAJE DE PEATONES SEGÚN EL RESULTADO  </vt:lpstr>
      <vt:lpstr> ESTUDIO COMPARATIVO EVOLUCIÓN DEL PORCENTAJE DE CONDUCTORES POSITIVOS SEGÚN EL RESULTADO TOXICOLÓGICO </vt:lpstr>
      <vt:lpstr>ESTUDIO COMPARATIVO  EVOLUCIÓN DEL PORCENTAJE DE CONDUCTORES POSITIVOS POR TIPO DE DROGA</vt:lpstr>
      <vt:lpstr>Presentación de PowerPoint</vt:lpstr>
      <vt:lpstr>CONSIDERACIONES FINALES CONDUCTORES</vt:lpstr>
      <vt:lpstr>CONSIDERACIONES FINALES CONDUCTORES</vt:lpstr>
      <vt:lpstr>CONSIDERACIONES FINALES PEATONES</vt:lpstr>
      <vt:lpstr>Agradecimientos</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MEMORIA TRAFICO INTCF 2020</dc:title>
  <dc:subject/>
  <dc:creator>Jose David Barroso Dominguez</dc:creator>
  <cp:keywords/>
  <dc:description/>
  <cp:lastModifiedBy>Antonio Alonso Alonso</cp:lastModifiedBy>
  <cp:revision>290</cp:revision>
  <cp:lastPrinted>2019-05-31T08:56:08Z</cp:lastPrinted>
  <dcterms:created xsi:type="dcterms:W3CDTF">2019-05-24T07:45:52Z</dcterms:created>
  <dcterms:modified xsi:type="dcterms:W3CDTF">2021-07-12T16:13:27Z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0x01010047E9A4EA5F594F479DB742FD1111BDE1</vt:lpwstr>
  </property>
</Properties>
</file>